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80" r:id="rId5"/>
    <p:sldId id="261" r:id="rId6"/>
    <p:sldId id="283" r:id="rId7"/>
    <p:sldId id="264" r:id="rId8"/>
    <p:sldId id="286" r:id="rId9"/>
    <p:sldId id="265" r:id="rId10"/>
    <p:sldId id="287" r:id="rId11"/>
    <p:sldId id="266" r:id="rId12"/>
    <p:sldId id="268" r:id="rId13"/>
    <p:sldId id="270" r:id="rId14"/>
    <p:sldId id="288" r:id="rId15"/>
    <p:sldId id="272" r:id="rId16"/>
    <p:sldId id="273" r:id="rId17"/>
    <p:sldId id="275" r:id="rId18"/>
    <p:sldId id="289" r:id="rId19"/>
    <p:sldId id="281" r:id="rId20"/>
    <p:sldId id="282" r:id="rId21"/>
    <p:sldId id="277" r:id="rId22"/>
    <p:sldId id="278" r:id="rId23"/>
    <p:sldId id="290" r:id="rId24"/>
    <p:sldId id="279" r:id="rId25"/>
    <p:sldId id="291" r:id="rId26"/>
    <p:sldId id="284" r:id="rId27"/>
    <p:sldId id="292"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10/14/2017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pPr algn="l" rtl="1">
              <a:lnSpc>
                <a:spcPct val="115000"/>
              </a:lnSpc>
              <a:spcAft>
                <a:spcPts val="1000"/>
              </a:spcAft>
            </a:pPr>
            <a:r>
              <a:rPr lang="ar-SA" sz="3600" b="1" dirty="0">
                <a:solidFill>
                  <a:schemeClr val="accent1"/>
                </a:solidFill>
                <a:ea typeface="Calibri"/>
                <a:cs typeface="Arabic Typesetting"/>
              </a:rPr>
              <a:t>اعداد المحاضرة </a:t>
            </a:r>
            <a:r>
              <a:rPr lang="ar-SA" sz="3600" b="1" dirty="0">
                <a:ea typeface="Calibri"/>
                <a:cs typeface="Arabic Typesetting"/>
              </a:rPr>
              <a:t>/ أ.م</a:t>
            </a:r>
            <a:r>
              <a:rPr lang="ar-SA" sz="3600" b="1" dirty="0" smtClean="0">
                <a:ea typeface="Calibri"/>
                <a:cs typeface="Arabic Typesetting"/>
              </a:rPr>
              <a:t>. د</a:t>
            </a:r>
            <a:r>
              <a:rPr lang="ar-SA" sz="3600" b="1" dirty="0">
                <a:ea typeface="Calibri"/>
                <a:cs typeface="Arabic Typesetting"/>
              </a:rPr>
              <a:t> </a:t>
            </a:r>
            <a:r>
              <a:rPr lang="ar-SA" sz="3600" b="1" dirty="0" smtClean="0">
                <a:ea typeface="Calibri"/>
                <a:cs typeface="Arabic Typesetting"/>
              </a:rPr>
              <a:t> </a:t>
            </a:r>
            <a:r>
              <a:rPr lang="ar-SA" sz="3600" b="1" dirty="0">
                <a:ea typeface="Calibri"/>
                <a:cs typeface="Arabic Typesetting"/>
              </a:rPr>
              <a:t>احمد عدنان كاظم </a:t>
            </a:r>
            <a:endParaRPr lang="en-US" sz="3600" b="1" dirty="0">
              <a:ea typeface="Calibri"/>
              <a:cs typeface="Arial"/>
            </a:endParaRPr>
          </a:p>
          <a:p>
            <a:pPr algn="l" rtl="1">
              <a:lnSpc>
                <a:spcPct val="115000"/>
              </a:lnSpc>
              <a:spcAft>
                <a:spcPts val="1000"/>
              </a:spcAft>
            </a:pPr>
            <a:r>
              <a:rPr lang="ar-SA" sz="3600" b="1" dirty="0">
                <a:solidFill>
                  <a:schemeClr val="accent1"/>
                </a:solidFill>
                <a:ea typeface="Calibri"/>
                <a:cs typeface="Arabic Typesetting"/>
              </a:rPr>
              <a:t>الاعداد الفني </a:t>
            </a:r>
            <a:r>
              <a:rPr lang="ar-SA" sz="3600" b="1" dirty="0">
                <a:ea typeface="Calibri"/>
                <a:cs typeface="Arabic Typesetting"/>
              </a:rPr>
              <a:t>/ </a:t>
            </a:r>
            <a:r>
              <a:rPr lang="ar-SA" sz="3600" b="1" dirty="0" smtClean="0">
                <a:ea typeface="Calibri"/>
                <a:cs typeface="Arabic Typesetting"/>
              </a:rPr>
              <a:t>م.م  </a:t>
            </a:r>
            <a:r>
              <a:rPr lang="ar-SA" sz="3600" b="1" dirty="0">
                <a:ea typeface="Calibri"/>
                <a:cs typeface="Arabic Typesetting"/>
              </a:rPr>
              <a:t>بان اوميد رشيد</a:t>
            </a:r>
            <a:endParaRPr lang="en-US" sz="3600" b="1" dirty="0">
              <a:ea typeface="Calibri"/>
              <a:cs typeface="Arial"/>
            </a:endParaRPr>
          </a:p>
          <a:p>
            <a:endParaRPr lang="ar-SA" dirty="0" smtClean="0"/>
          </a:p>
          <a:p>
            <a:endParaRPr lang="ar-IQ" dirty="0"/>
          </a:p>
        </p:txBody>
      </p:sp>
      <p:sp>
        <p:nvSpPr>
          <p:cNvPr id="2" name="Title 1"/>
          <p:cNvSpPr>
            <a:spLocks noGrp="1"/>
          </p:cNvSpPr>
          <p:nvPr>
            <p:ph type="ctrTitle"/>
          </p:nvPr>
        </p:nvSpPr>
        <p:spPr/>
        <p:txBody>
          <a:bodyPr>
            <a:normAutofit fontScale="90000"/>
          </a:bodyPr>
          <a:lstStyle/>
          <a:p>
            <a:pPr rtl="1">
              <a:lnSpc>
                <a:spcPct val="115000"/>
              </a:lnSpc>
              <a:spcAft>
                <a:spcPts val="1000"/>
              </a:spcAft>
            </a:pPr>
            <a:r>
              <a:rPr lang="ar-SA" b="1" dirty="0">
                <a:ea typeface="Calibri"/>
                <a:cs typeface="Arabic Typesetting"/>
              </a:rPr>
              <a:t>تحليل وسائل تطوير التعليم ورفع مستوى اداء المتعلم</a:t>
            </a:r>
            <a:r>
              <a:rPr lang="en-US" sz="2800" dirty="0">
                <a:ea typeface="Calibri"/>
                <a:cs typeface="Arial"/>
              </a:rPr>
              <a:t/>
            </a:r>
            <a:br>
              <a:rPr lang="en-US" sz="2800" dirty="0">
                <a:ea typeface="Calibri"/>
                <a:cs typeface="Arial"/>
              </a:rPr>
            </a:b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4191000"/>
            <a:ext cx="3962400" cy="2362200"/>
          </a:xfrm>
          <a:prstGeom prst="rect">
            <a:avLst/>
          </a:prstGeom>
          <a:ln>
            <a:noFill/>
          </a:ln>
          <a:effectLst>
            <a:softEdge rad="317500"/>
          </a:effectLst>
        </p:spPr>
      </p:pic>
    </p:spTree>
    <p:extLst>
      <p:ext uri="{BB962C8B-B14F-4D97-AF65-F5344CB8AC3E}">
        <p14:creationId xmlns:p14="http://schemas.microsoft.com/office/powerpoint/2010/main" val="8796839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33400" y="1447800"/>
            <a:ext cx="8305800" cy="5181600"/>
          </a:xfrm>
          <a:effectLst>
            <a:softEdge rad="635000"/>
          </a:effectLst>
        </p:spPr>
      </p:pic>
    </p:spTree>
    <p:extLst>
      <p:ext uri="{BB962C8B-B14F-4D97-AF65-F5344CB8AC3E}">
        <p14:creationId xmlns:p14="http://schemas.microsoft.com/office/powerpoint/2010/main" val="42697444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solidFill>
                  <a:schemeClr val="accent1"/>
                </a:solidFill>
                <a:latin typeface="Arabic Typesetting" pitchFamily="66" charset="-78"/>
                <a:cs typeface="Arabic Typesetting" pitchFamily="66" charset="-78"/>
              </a:rPr>
              <a:t>معايير العملية التعليمية </a:t>
            </a:r>
          </a:p>
        </p:txBody>
      </p:sp>
      <p:sp>
        <p:nvSpPr>
          <p:cNvPr id="3" name="Content Placeholder 2"/>
          <p:cNvSpPr>
            <a:spLocks noGrp="1"/>
          </p:cNvSpPr>
          <p:nvPr>
            <p:ph sz="quarter" idx="1"/>
          </p:nvPr>
        </p:nvSpPr>
        <p:spPr/>
        <p:txBody>
          <a:bodyPr>
            <a:normAutofit fontScale="92500" lnSpcReduction="10000"/>
          </a:bodyPr>
          <a:lstStyle/>
          <a:p>
            <a:pPr marL="114300" indent="0" algn="just" rtl="1">
              <a:lnSpc>
                <a:spcPct val="115000"/>
              </a:lnSpc>
              <a:spcAft>
                <a:spcPts val="0"/>
              </a:spcAft>
              <a:buNone/>
            </a:pPr>
            <a:r>
              <a:rPr lang="ar-SA" b="1" dirty="0">
                <a:ea typeface="Calibri"/>
                <a:cs typeface="Arabic Typesetting"/>
              </a:rPr>
              <a:t>لابد من اعتماد اعلى معايير الجودة العلمية المتبعة في جميع دول العالم سيما تلك التي حققت طفرة علمية في مجال التعليم كالمملكة المتحدة والولايات المتحدة الامريكية واليابان وفرنسا والمانيا ... وغيرها من الدول ، اذ استطاعت ترجمة تراكم الخبرة في نتائج وواقع ملموس من خلال الاعتماد على :- </a:t>
            </a:r>
            <a:endParaRPr lang="en-US" sz="1800" dirty="0">
              <a:ea typeface="Calibri"/>
              <a:cs typeface="Arial"/>
            </a:endParaRPr>
          </a:p>
          <a:p>
            <a:pPr marL="457200" algn="just" rtl="1">
              <a:lnSpc>
                <a:spcPct val="115000"/>
              </a:lnSpc>
              <a:spcAft>
                <a:spcPts val="0"/>
              </a:spcAft>
            </a:pPr>
            <a:r>
              <a:rPr lang="ar-SA" b="1" dirty="0">
                <a:ea typeface="Calibri"/>
                <a:cs typeface="Arabic Typesetting"/>
              </a:rPr>
              <a:t>القدرة على جعل الاهداف متماشية مع فلسفة التطور العلمي والمجتمعات على حد سواء .</a:t>
            </a:r>
            <a:endParaRPr lang="en-US" sz="1800" dirty="0">
              <a:ea typeface="Calibri"/>
              <a:cs typeface="Arial"/>
            </a:endParaRPr>
          </a:p>
          <a:p>
            <a:pPr marL="457200" algn="just" rtl="1">
              <a:lnSpc>
                <a:spcPct val="115000"/>
              </a:lnSpc>
              <a:spcAft>
                <a:spcPts val="0"/>
              </a:spcAft>
            </a:pPr>
            <a:r>
              <a:rPr lang="ar-SA" b="1" dirty="0">
                <a:ea typeface="Calibri"/>
                <a:cs typeface="Arabic Typesetting"/>
              </a:rPr>
              <a:t>مراعاة ظروف المتعلم والبيئة العلمية التي تتيح لهم اعلى درجات التطور العلمي التي تراعي الجوانب الادراكية ، الوجدانية ، الانسانية ، الاجتماعية ، الاخلاقية ... الخ .</a:t>
            </a:r>
            <a:endParaRPr lang="en-US" sz="1800" dirty="0">
              <a:ea typeface="Calibri"/>
              <a:cs typeface="Arial"/>
            </a:endParaRPr>
          </a:p>
          <a:p>
            <a:pPr marL="457200" algn="just" rtl="1">
              <a:lnSpc>
                <a:spcPct val="115000"/>
              </a:lnSpc>
              <a:spcAft>
                <a:spcPts val="0"/>
              </a:spcAft>
            </a:pPr>
            <a:r>
              <a:rPr lang="ar-SA" b="1" dirty="0">
                <a:ea typeface="Calibri"/>
                <a:cs typeface="Arabic Typesetting"/>
              </a:rPr>
              <a:t>جعل اهداف التعليم متلائمة مع خصائص طبيعة المتعلمين وحاجات المجتمع </a:t>
            </a:r>
            <a:r>
              <a:rPr lang="ar-IQ" b="1" dirty="0" smtClean="0">
                <a:ea typeface="Calibri"/>
                <a:cs typeface="Arabic Typesetting"/>
              </a:rPr>
              <a:t>و</a:t>
            </a:r>
            <a:r>
              <a:rPr lang="ar-SA" b="1" dirty="0" smtClean="0">
                <a:ea typeface="Calibri"/>
                <a:cs typeface="Arabic Typesetting"/>
              </a:rPr>
              <a:t>لنوعية </a:t>
            </a:r>
            <a:r>
              <a:rPr lang="ar-SA" b="1" dirty="0">
                <a:ea typeface="Calibri"/>
                <a:cs typeface="Arabic Typesetting"/>
              </a:rPr>
              <a:t>محددة من العلوم من </a:t>
            </a:r>
            <a:r>
              <a:rPr lang="ar-IQ" b="1" dirty="0" smtClean="0">
                <a:ea typeface="Calibri"/>
                <a:cs typeface="Arabic Typesetting"/>
              </a:rPr>
              <a:t>أ</a:t>
            </a:r>
            <a:r>
              <a:rPr lang="ar-SA" b="1" dirty="0" smtClean="0">
                <a:ea typeface="Calibri"/>
                <a:cs typeface="Arabic Typesetting"/>
              </a:rPr>
              <a:t>جل </a:t>
            </a:r>
            <a:r>
              <a:rPr lang="ar-SA" b="1" dirty="0">
                <a:ea typeface="Calibri"/>
                <a:cs typeface="Arabic Typesetting"/>
              </a:rPr>
              <a:t>الالتحاق بركب الدول الاخرى التي خطت خطوات واسعة بشأنها .</a:t>
            </a:r>
            <a:endParaRPr lang="en-US" sz="1800" dirty="0">
              <a:ea typeface="Calibri"/>
              <a:cs typeface="Arial"/>
            </a:endParaRPr>
          </a:p>
          <a:p>
            <a:pPr marL="457200" algn="just" rtl="1">
              <a:lnSpc>
                <a:spcPct val="115000"/>
              </a:lnSpc>
              <a:spcAft>
                <a:spcPts val="1000"/>
              </a:spcAft>
            </a:pPr>
            <a:r>
              <a:rPr lang="ar-SA" b="1" dirty="0">
                <a:ea typeface="Calibri"/>
                <a:cs typeface="Arabic Typesetting"/>
              </a:rPr>
              <a:t>مراعاة العلاقة بين المؤسسة التعليمية وبيئة التعليم في المجتمع مع تحديد وتوزيع الادوار وفقا لمستوى التعليم والقدرة على العطاء .</a:t>
            </a:r>
            <a:endParaRPr lang="en-US" sz="1800" dirty="0">
              <a:ea typeface="Calibri"/>
              <a:cs typeface="Arial"/>
            </a:endParaRPr>
          </a:p>
          <a:p>
            <a:pPr algn="r" rtl="1"/>
            <a:endParaRPr lang="ar-IQ" dirty="0"/>
          </a:p>
        </p:txBody>
      </p:sp>
    </p:spTree>
    <p:extLst>
      <p:ext uri="{BB962C8B-B14F-4D97-AF65-F5344CB8AC3E}">
        <p14:creationId xmlns:p14="http://schemas.microsoft.com/office/powerpoint/2010/main" val="7830153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solidFill>
                  <a:schemeClr val="accent1"/>
                </a:solidFill>
                <a:latin typeface="Arabic Typesetting" pitchFamily="66" charset="-78"/>
                <a:cs typeface="Arabic Typesetting" pitchFamily="66" charset="-78"/>
              </a:rPr>
              <a:t>معايير العملية التعليمية </a:t>
            </a:r>
            <a:endParaRPr lang="ar-IQ" dirty="0">
              <a:solidFill>
                <a:schemeClr val="accent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438400"/>
            <a:ext cx="7619999"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4785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smtClean="0">
                <a:solidFill>
                  <a:schemeClr val="accent1"/>
                </a:solidFill>
                <a:latin typeface="Arabic Typesetting" pitchFamily="66" charset="-78"/>
                <a:cs typeface="Arabic Typesetting" pitchFamily="66" charset="-78"/>
              </a:rPr>
              <a:t>والتي يمكن توضيحها من خلال :-</a:t>
            </a:r>
            <a:endParaRPr lang="ar-IQ" b="1" dirty="0">
              <a:solidFill>
                <a:schemeClr val="accent1"/>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lstStyle/>
          <a:p>
            <a:pPr marL="571500" indent="-457200" algn="just" rtl="1">
              <a:lnSpc>
                <a:spcPct val="115000"/>
              </a:lnSpc>
              <a:spcAft>
                <a:spcPts val="0"/>
              </a:spcAft>
            </a:pPr>
            <a:r>
              <a:rPr lang="ar-SA" b="1" dirty="0" smtClean="0">
                <a:ea typeface="Calibri"/>
                <a:cs typeface="Arabic Typesetting"/>
              </a:rPr>
              <a:t>اهداف </a:t>
            </a:r>
            <a:r>
              <a:rPr lang="ar-SA" b="1" dirty="0">
                <a:ea typeface="Calibri"/>
                <a:cs typeface="Arabic Typesetting"/>
              </a:rPr>
              <a:t>المعرفة العامة .</a:t>
            </a:r>
            <a:endParaRPr lang="en-US" sz="1800" dirty="0">
              <a:ea typeface="Calibri"/>
              <a:cs typeface="Arial"/>
            </a:endParaRPr>
          </a:p>
          <a:p>
            <a:pPr marL="571500" indent="-457200" algn="just" rtl="1">
              <a:lnSpc>
                <a:spcPct val="115000"/>
              </a:lnSpc>
              <a:spcAft>
                <a:spcPts val="0"/>
              </a:spcAft>
            </a:pPr>
            <a:r>
              <a:rPr lang="ar-SA" b="1" dirty="0" smtClean="0">
                <a:ea typeface="Calibri"/>
                <a:cs typeface="Arabic Typesetting"/>
              </a:rPr>
              <a:t>اهداف </a:t>
            </a:r>
            <a:r>
              <a:rPr lang="ar-SA" b="1" dirty="0">
                <a:ea typeface="Calibri"/>
                <a:cs typeface="Arabic Typesetting"/>
              </a:rPr>
              <a:t>الاستيعاب </a:t>
            </a:r>
            <a:r>
              <a:rPr lang="ar-IQ" b="1" dirty="0" smtClean="0">
                <a:ea typeface="Calibri"/>
                <a:cs typeface="Arabic Typesetting"/>
              </a:rPr>
              <a:t>أ</a:t>
            </a:r>
            <a:r>
              <a:rPr lang="ar-SA" b="1" dirty="0" smtClean="0">
                <a:ea typeface="Calibri"/>
                <a:cs typeface="Arabic Typesetting"/>
              </a:rPr>
              <a:t>و </a:t>
            </a:r>
            <a:r>
              <a:rPr lang="ar-SA" b="1" dirty="0">
                <a:ea typeface="Calibri"/>
                <a:cs typeface="Arabic Typesetting"/>
              </a:rPr>
              <a:t>الفهم .</a:t>
            </a:r>
            <a:endParaRPr lang="en-US" sz="1800" dirty="0">
              <a:ea typeface="Calibri"/>
              <a:cs typeface="Arial"/>
            </a:endParaRPr>
          </a:p>
          <a:p>
            <a:pPr lvl="0" algn="just" rtl="1">
              <a:lnSpc>
                <a:spcPct val="115000"/>
              </a:lnSpc>
            </a:pPr>
            <a:r>
              <a:rPr lang="ar-SA" b="1" dirty="0">
                <a:ea typeface="Calibri"/>
                <a:cs typeface="Arabic Typesetting"/>
              </a:rPr>
              <a:t>اهداف التطبيق </a:t>
            </a:r>
            <a:r>
              <a:rPr lang="ar-IQ" b="1" smtClean="0">
                <a:ea typeface="Calibri"/>
                <a:cs typeface="Arabic Typesetting"/>
              </a:rPr>
              <a:t>أ</a:t>
            </a:r>
            <a:r>
              <a:rPr lang="ar-SA" b="1" smtClean="0">
                <a:ea typeface="Calibri"/>
                <a:cs typeface="Arabic Typesetting"/>
              </a:rPr>
              <a:t>و </a:t>
            </a:r>
            <a:r>
              <a:rPr lang="ar-SA" b="1" dirty="0">
                <a:ea typeface="Calibri"/>
                <a:cs typeface="Arabic Typesetting"/>
              </a:rPr>
              <a:t>الاستعمال .</a:t>
            </a:r>
            <a:endParaRPr lang="en-US" sz="1800" dirty="0">
              <a:ea typeface="Calibri"/>
              <a:cs typeface="Arial"/>
            </a:endParaRPr>
          </a:p>
          <a:p>
            <a:pPr lvl="0" algn="just" rtl="1">
              <a:lnSpc>
                <a:spcPct val="115000"/>
              </a:lnSpc>
            </a:pPr>
            <a:r>
              <a:rPr lang="ar-SA" b="1" dirty="0">
                <a:ea typeface="Calibri"/>
                <a:cs typeface="Arabic Typesetting"/>
              </a:rPr>
              <a:t>اهداف التحليل والاستنتاج .</a:t>
            </a:r>
            <a:endParaRPr lang="en-US" sz="1800" dirty="0">
              <a:ea typeface="Calibri"/>
              <a:cs typeface="Arial"/>
            </a:endParaRPr>
          </a:p>
          <a:p>
            <a:pPr lvl="0" algn="just" rtl="1">
              <a:lnSpc>
                <a:spcPct val="115000"/>
              </a:lnSpc>
            </a:pPr>
            <a:r>
              <a:rPr lang="ar-SA" b="1" dirty="0">
                <a:ea typeface="Calibri"/>
                <a:cs typeface="Arabic Typesetting"/>
              </a:rPr>
              <a:t>اهداف الربط والتطوير والانتاج .</a:t>
            </a:r>
            <a:endParaRPr lang="en-US" sz="1800" dirty="0">
              <a:ea typeface="Calibri"/>
              <a:cs typeface="Arial"/>
            </a:endParaRPr>
          </a:p>
          <a:p>
            <a:pPr lvl="0" algn="just" rtl="1">
              <a:lnSpc>
                <a:spcPct val="115000"/>
              </a:lnSpc>
              <a:spcAft>
                <a:spcPts val="1000"/>
              </a:spcAft>
            </a:pPr>
            <a:r>
              <a:rPr lang="ar-SA" b="1" dirty="0">
                <a:ea typeface="Calibri"/>
                <a:cs typeface="Arabic Typesetting"/>
              </a:rPr>
              <a:t>اهداف التقويم واصدار الاحكام .</a:t>
            </a:r>
            <a:endParaRPr lang="en-US" sz="1800" dirty="0">
              <a:ea typeface="Calibri"/>
              <a:cs typeface="Arial"/>
            </a:endParaRPr>
          </a:p>
          <a:p>
            <a:pPr algn="r" rtl="1"/>
            <a:endParaRPr lang="ar-IQ" dirty="0"/>
          </a:p>
        </p:txBody>
      </p:sp>
    </p:spTree>
    <p:extLst>
      <p:ext uri="{BB962C8B-B14F-4D97-AF65-F5344CB8AC3E}">
        <p14:creationId xmlns:p14="http://schemas.microsoft.com/office/powerpoint/2010/main" val="3891844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304800" y="990600"/>
            <a:ext cx="8534400" cy="5638800"/>
          </a:xfrm>
          <a:effectLst>
            <a:softEdge rad="635000"/>
          </a:effectLst>
        </p:spPr>
      </p:pic>
    </p:spTree>
    <p:extLst>
      <p:ext uri="{BB962C8B-B14F-4D97-AF65-F5344CB8AC3E}">
        <p14:creationId xmlns:p14="http://schemas.microsoft.com/office/powerpoint/2010/main" val="5568294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731962"/>
            <a:ext cx="8458200" cy="466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73439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184400"/>
            <a:ext cx="8153399"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8626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b="1" dirty="0" smtClean="0">
                <a:solidFill>
                  <a:schemeClr val="accent1"/>
                </a:solidFill>
                <a:latin typeface="Arabic Typesetting" pitchFamily="66" charset="-78"/>
                <a:cs typeface="Arabic Typesetting" pitchFamily="66" charset="-78"/>
              </a:rPr>
              <a:t>اهمية طرق التعليم وايصال المعلومات </a:t>
            </a:r>
            <a:br>
              <a:rPr lang="ar-IQ" sz="3200" b="1" dirty="0" smtClean="0">
                <a:solidFill>
                  <a:schemeClr val="accent1"/>
                </a:solidFill>
                <a:latin typeface="Arabic Typesetting" pitchFamily="66" charset="-78"/>
                <a:cs typeface="Arabic Typesetting" pitchFamily="66" charset="-78"/>
              </a:rPr>
            </a:br>
            <a:r>
              <a:rPr lang="ar-IQ" sz="3200" b="1" dirty="0" smtClean="0">
                <a:solidFill>
                  <a:schemeClr val="tx1"/>
                </a:solidFill>
                <a:latin typeface="Arabic Typesetting" pitchFamily="66" charset="-78"/>
                <a:cs typeface="Arabic Typesetting" pitchFamily="66" charset="-78"/>
              </a:rPr>
              <a:t>لا </a:t>
            </a:r>
            <a:r>
              <a:rPr lang="ar-IQ" sz="3200" b="1" dirty="0">
                <a:solidFill>
                  <a:schemeClr val="tx1"/>
                </a:solidFill>
                <a:latin typeface="Arabic Typesetting" pitchFamily="66" charset="-78"/>
                <a:cs typeface="Arabic Typesetting" pitchFamily="66" charset="-78"/>
              </a:rPr>
              <a:t>بد من اختيار الطريقة المناسبة في ايصال المعلومات مع الاخذ بالحسبان دقة المعلومات وليست غزارتها لضمان الجودة فقط ، مع القيام بالخطوات الاتية :-</a:t>
            </a:r>
          </a:p>
        </p:txBody>
      </p:sp>
      <p:sp>
        <p:nvSpPr>
          <p:cNvPr id="3" name="Content Placeholder 2"/>
          <p:cNvSpPr>
            <a:spLocks noGrp="1"/>
          </p:cNvSpPr>
          <p:nvPr>
            <p:ph sz="quarter" idx="1"/>
          </p:nvPr>
        </p:nvSpPr>
        <p:spPr>
          <a:xfrm>
            <a:off x="457200" y="1600200"/>
            <a:ext cx="8229600" cy="5257800"/>
          </a:xfrm>
        </p:spPr>
        <p:txBody>
          <a:bodyPr>
            <a:noAutofit/>
          </a:bodyPr>
          <a:lstStyle/>
          <a:p>
            <a:pPr algn="just" rtl="1">
              <a:lnSpc>
                <a:spcPct val="115000"/>
              </a:lnSpc>
              <a:spcAft>
                <a:spcPts val="1000"/>
              </a:spcAft>
            </a:pPr>
            <a:r>
              <a:rPr lang="ar-SA" sz="2000" b="1" dirty="0">
                <a:ea typeface="Calibri"/>
                <a:cs typeface="Arabic Typesetting"/>
              </a:rPr>
              <a:t>التذكير بالدروس السابقة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طرح الاسئلة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استخدام اسلوب الحوار والمناقشة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جعل المحاضرة تفاعلية – تشاركية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الاستعانة بالاسلوب القصصي في المحاضرة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اعطاء الامثلة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ذكر الحقائق والاحداث .</a:t>
            </a:r>
            <a:endParaRPr lang="en-US" sz="2000" dirty="0">
              <a:ea typeface="Calibri"/>
              <a:cs typeface="Arial"/>
            </a:endParaRPr>
          </a:p>
          <a:p>
            <a:pPr algn="just" rtl="1">
              <a:lnSpc>
                <a:spcPct val="115000"/>
              </a:lnSpc>
              <a:spcAft>
                <a:spcPts val="1000"/>
              </a:spcAft>
            </a:pPr>
            <a:r>
              <a:rPr lang="ar-SA" sz="2000" b="1" dirty="0">
                <a:ea typeface="Calibri"/>
                <a:cs typeface="Arabic Typesetting"/>
              </a:rPr>
              <a:t>استخدام وسائل الايضاح المتنوعة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استخدام تعبيرات الثناء على جهد الطلبة .</a:t>
            </a:r>
            <a:endParaRPr lang="en-US" sz="2000" dirty="0">
              <a:ea typeface="Calibri"/>
              <a:cs typeface="Arial"/>
            </a:endParaRPr>
          </a:p>
          <a:p>
            <a:pPr algn="just" rtl="1">
              <a:lnSpc>
                <a:spcPct val="115000"/>
              </a:lnSpc>
              <a:spcAft>
                <a:spcPts val="1000"/>
              </a:spcAft>
            </a:pPr>
            <a:r>
              <a:rPr lang="ar-SA" sz="2000" b="1" dirty="0">
                <a:ea typeface="Calibri"/>
                <a:cs typeface="Arabic Typesetting"/>
              </a:rPr>
              <a:t>تقوية الدافع نحو التعلم وليس العكس .</a:t>
            </a:r>
            <a:endParaRPr lang="en-US" sz="2000" dirty="0">
              <a:ea typeface="Calibri"/>
              <a:cs typeface="Arial"/>
            </a:endParaRPr>
          </a:p>
          <a:p>
            <a:pPr algn="just" rtl="1">
              <a:lnSpc>
                <a:spcPct val="115000"/>
              </a:lnSpc>
              <a:spcAft>
                <a:spcPts val="1000"/>
              </a:spcAft>
            </a:pPr>
            <a:r>
              <a:rPr lang="ar-SA" sz="2000" b="1" dirty="0">
                <a:ea typeface="Calibri"/>
                <a:cs typeface="Arabic Typesetting"/>
              </a:rPr>
              <a:t> </a:t>
            </a:r>
            <a:endParaRPr lang="en-US" sz="2000" dirty="0">
              <a:ea typeface="Calibri"/>
              <a:cs typeface="Arial"/>
            </a:endParaRPr>
          </a:p>
          <a:p>
            <a:pPr algn="r" rtl="1"/>
            <a:endParaRPr lang="ar-IQ" sz="2000" dirty="0"/>
          </a:p>
        </p:txBody>
      </p:sp>
    </p:spTree>
    <p:extLst>
      <p:ext uri="{BB962C8B-B14F-4D97-AF65-F5344CB8AC3E}">
        <p14:creationId xmlns:p14="http://schemas.microsoft.com/office/powerpoint/2010/main" val="144893016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33400" y="533400"/>
            <a:ext cx="8229600" cy="5943600"/>
          </a:xfrm>
          <a:effectLst>
            <a:softEdge rad="635000"/>
          </a:effectLst>
        </p:spPr>
      </p:pic>
    </p:spTree>
    <p:extLst>
      <p:ext uri="{BB962C8B-B14F-4D97-AF65-F5344CB8AC3E}">
        <p14:creationId xmlns:p14="http://schemas.microsoft.com/office/powerpoint/2010/main" val="7013578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19200" y="1824037"/>
            <a:ext cx="7162800" cy="3819525"/>
          </a:xfrm>
          <a:prstGeom prst="rect">
            <a:avLst/>
          </a:prstGeom>
          <a:ln>
            <a:noFill/>
          </a:ln>
          <a:effectLst>
            <a:softEdge rad="112500"/>
          </a:effectLst>
        </p:spPr>
      </p:pic>
    </p:spTree>
    <p:extLst>
      <p:ext uri="{BB962C8B-B14F-4D97-AF65-F5344CB8AC3E}">
        <p14:creationId xmlns:p14="http://schemas.microsoft.com/office/powerpoint/2010/main" val="41363653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lnSpc>
                <a:spcPct val="115000"/>
              </a:lnSpc>
              <a:spcAft>
                <a:spcPts val="1000"/>
              </a:spcAft>
            </a:pPr>
            <a:r>
              <a:rPr lang="ar-SA" b="1" dirty="0">
                <a:solidFill>
                  <a:schemeClr val="accent1"/>
                </a:solidFill>
                <a:ea typeface="Calibri"/>
                <a:cs typeface="Arabic Typesetting"/>
              </a:rPr>
              <a:t>تحليل وسائل تطوير التعليم ورفع مستوى اداء المتعلم</a:t>
            </a:r>
            <a:r>
              <a:rPr lang="en-US" b="1" dirty="0">
                <a:solidFill>
                  <a:schemeClr val="accent1"/>
                </a:solidFill>
                <a:ea typeface="Calibri"/>
                <a:cs typeface="Arial"/>
              </a:rPr>
              <a:t/>
            </a:r>
            <a:br>
              <a:rPr lang="en-US" b="1" dirty="0">
                <a:solidFill>
                  <a:schemeClr val="accent1"/>
                </a:solidFill>
                <a:ea typeface="Calibri"/>
                <a:cs typeface="Arial"/>
              </a:rPr>
            </a:br>
            <a:endParaRPr lang="ar-IQ" b="1" dirty="0">
              <a:solidFill>
                <a:schemeClr val="accent1"/>
              </a:solidFill>
            </a:endParaRPr>
          </a:p>
        </p:txBody>
      </p:sp>
      <p:sp>
        <p:nvSpPr>
          <p:cNvPr id="3" name="Content Placeholder 2"/>
          <p:cNvSpPr>
            <a:spLocks noGrp="1"/>
          </p:cNvSpPr>
          <p:nvPr>
            <p:ph sz="quarter" idx="1"/>
          </p:nvPr>
        </p:nvSpPr>
        <p:spPr/>
        <p:txBody>
          <a:bodyPr>
            <a:normAutofit/>
          </a:bodyPr>
          <a:lstStyle/>
          <a:p>
            <a:pPr algn="just" rtl="1">
              <a:lnSpc>
                <a:spcPct val="115000"/>
              </a:lnSpc>
              <a:spcAft>
                <a:spcPts val="1000"/>
              </a:spcAft>
            </a:pPr>
            <a:r>
              <a:rPr lang="ar-SA" b="1" dirty="0">
                <a:ea typeface="Calibri"/>
                <a:cs typeface="Arabic Typesetting"/>
              </a:rPr>
              <a:t>تأصلت وسائل التعليم منذ القدم من خلال المشاهدة والقياس والممارسة والتدريب العلمي التي بدأت بالتطور شيئا فشيئ ، لا سيما حينما تعقدت طبيعة الحياة الانسانية والاجتماعية ازدادت ثقافة المجتمع عما كانت عليه من قبل نتيجة لما قام به العلم من احداث تطور </a:t>
            </a:r>
            <a:r>
              <a:rPr lang="ar-SA" b="1" dirty="0" smtClean="0">
                <a:ea typeface="Calibri"/>
                <a:cs typeface="Arabic Typesetting"/>
              </a:rPr>
              <a:t>ف</a:t>
            </a:r>
            <a:r>
              <a:rPr lang="ar-IQ" b="1" dirty="0">
                <a:ea typeface="Calibri"/>
                <a:cs typeface="Arabic Typesetting"/>
              </a:rPr>
              <a:t>ي</a:t>
            </a:r>
            <a:r>
              <a:rPr lang="ar-SA" b="1" dirty="0" smtClean="0">
                <a:ea typeface="Calibri"/>
                <a:cs typeface="Arabic Typesetting"/>
              </a:rPr>
              <a:t> </a:t>
            </a:r>
            <a:r>
              <a:rPr lang="ar-SA" b="1" dirty="0">
                <a:ea typeface="Calibri"/>
                <a:cs typeface="Arabic Typesetting"/>
              </a:rPr>
              <a:t>علم الاختراعات والاكتشافات ، حينئذ شعر الانسان بانه غير قادر على نقل كل تراث مجتمعه الى الاخرين ، من هنا بدأت اهمية المؤسسة التعليمية في القيام بدور مهم في نقل التراث الثقافي والعلمي من جيل </a:t>
            </a:r>
            <a:r>
              <a:rPr lang="ar-SA" b="1" dirty="0" smtClean="0">
                <a:ea typeface="Calibri"/>
                <a:cs typeface="Arabic Typesetting"/>
              </a:rPr>
              <a:t>ل</a:t>
            </a:r>
            <a:r>
              <a:rPr lang="ar-IQ" b="1" dirty="0" smtClean="0">
                <a:ea typeface="Calibri"/>
                <a:cs typeface="Arabic Typesetting"/>
              </a:rPr>
              <a:t>آ</a:t>
            </a:r>
            <a:r>
              <a:rPr lang="ar-SA" b="1" dirty="0" smtClean="0">
                <a:ea typeface="Calibri"/>
                <a:cs typeface="Arabic Typesetting"/>
              </a:rPr>
              <a:t>خر </a:t>
            </a:r>
            <a:r>
              <a:rPr lang="ar-SA" b="1" dirty="0">
                <a:ea typeface="Calibri"/>
                <a:cs typeface="Arabic Typesetting"/>
              </a:rPr>
              <a:t>، ومع هذه التطورات ظهرت ضرورات وضع الاسس العلمية الرصينة من </a:t>
            </a:r>
            <a:r>
              <a:rPr lang="ar-SA" b="1" dirty="0" smtClean="0">
                <a:ea typeface="Calibri"/>
                <a:cs typeface="Arabic Typesetting"/>
              </a:rPr>
              <a:t>البد</a:t>
            </a:r>
            <a:r>
              <a:rPr lang="ar-IQ" b="1" dirty="0" smtClean="0">
                <a:ea typeface="Calibri"/>
                <a:cs typeface="Arabic Typesetting"/>
              </a:rPr>
              <a:t>اية</a:t>
            </a:r>
            <a:r>
              <a:rPr lang="ar-SA" b="1" dirty="0" smtClean="0">
                <a:ea typeface="Calibri"/>
                <a:cs typeface="Arabic Typesetting"/>
              </a:rPr>
              <a:t> </a:t>
            </a:r>
            <a:r>
              <a:rPr lang="ar-SA" b="1" dirty="0">
                <a:ea typeface="Calibri"/>
                <a:cs typeface="Arabic Typesetting"/>
              </a:rPr>
              <a:t>بتطوير الوسائل العلمية والمناهج التربوية من </a:t>
            </a:r>
            <a:r>
              <a:rPr lang="ar-IQ" b="1" dirty="0" smtClean="0">
                <a:ea typeface="Calibri"/>
                <a:cs typeface="Arabic Typesetting"/>
              </a:rPr>
              <a:t>أ</a:t>
            </a:r>
            <a:r>
              <a:rPr lang="ar-SA" b="1" dirty="0" smtClean="0">
                <a:ea typeface="Calibri"/>
                <a:cs typeface="Arabic Typesetting"/>
              </a:rPr>
              <a:t>جل </a:t>
            </a:r>
            <a:r>
              <a:rPr lang="ar-SA" b="1" dirty="0">
                <a:ea typeface="Calibri"/>
                <a:cs typeface="Arabic Typesetting"/>
              </a:rPr>
              <a:t>تحقيق الاهداف الستراتيجية في العلمية التعليمية .</a:t>
            </a:r>
            <a:endParaRPr lang="en-US" sz="1800" dirty="0">
              <a:ea typeface="Calibri"/>
              <a:cs typeface="Arial"/>
            </a:endParaRPr>
          </a:p>
          <a:p>
            <a:pPr algn="r" rtl="1"/>
            <a:endParaRPr lang="ar-IQ" dirty="0"/>
          </a:p>
        </p:txBody>
      </p:sp>
    </p:spTree>
    <p:extLst>
      <p:ext uri="{BB962C8B-B14F-4D97-AF65-F5344CB8AC3E}">
        <p14:creationId xmlns:p14="http://schemas.microsoft.com/office/powerpoint/2010/main" val="15535269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38200" y="1143000"/>
            <a:ext cx="7315200" cy="4876800"/>
          </a:xfrm>
        </p:spPr>
      </p:pic>
    </p:spTree>
    <p:extLst>
      <p:ext uri="{BB962C8B-B14F-4D97-AF65-F5344CB8AC3E}">
        <p14:creationId xmlns:p14="http://schemas.microsoft.com/office/powerpoint/2010/main" val="26240547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smtClean="0">
                <a:solidFill>
                  <a:schemeClr val="accent1"/>
                </a:solidFill>
                <a:latin typeface="Arabic Typesetting" pitchFamily="66" charset="-78"/>
                <a:cs typeface="Arabic Typesetting" pitchFamily="66" charset="-78"/>
              </a:rPr>
              <a:t>وسائل </a:t>
            </a:r>
            <a:r>
              <a:rPr lang="ar-IQ" b="1" dirty="0">
                <a:solidFill>
                  <a:schemeClr val="accent1"/>
                </a:solidFill>
                <a:latin typeface="Arabic Typesetting" pitchFamily="66" charset="-78"/>
                <a:cs typeface="Arabic Typesetting" pitchFamily="66" charset="-78"/>
              </a:rPr>
              <a:t>بسيطة في تطوير الفهم والتعلم </a:t>
            </a:r>
          </a:p>
        </p:txBody>
      </p:sp>
      <p:sp>
        <p:nvSpPr>
          <p:cNvPr id="3" name="Content Placeholder 2"/>
          <p:cNvSpPr>
            <a:spLocks noGrp="1"/>
          </p:cNvSpPr>
          <p:nvPr>
            <p:ph sz="quarter" idx="1"/>
          </p:nvPr>
        </p:nvSpPr>
        <p:spPr/>
        <p:txBody>
          <a:bodyPr>
            <a:noAutofit/>
          </a:bodyPr>
          <a:lstStyle/>
          <a:p>
            <a:pPr algn="just" rtl="1">
              <a:lnSpc>
                <a:spcPct val="115000"/>
              </a:lnSpc>
              <a:spcAft>
                <a:spcPts val="1000"/>
              </a:spcAft>
            </a:pPr>
            <a:r>
              <a:rPr lang="ar-SA" sz="2400" b="1" dirty="0">
                <a:ea typeface="Calibri"/>
                <a:cs typeface="Arabic Typesetting"/>
              </a:rPr>
              <a:t>هناك وسائل عدة يمكن من خلالها تطوير القدرة على الفهم والاستيعاب من اجل تحصيل مستوى مقبول من العلم ، ويكمن ذلك في الاتي :-</a:t>
            </a:r>
            <a:endParaRPr lang="en-US" sz="2400" dirty="0">
              <a:ea typeface="Calibri"/>
              <a:cs typeface="Arial"/>
            </a:endParaRPr>
          </a:p>
          <a:p>
            <a:pPr algn="just" rtl="1">
              <a:lnSpc>
                <a:spcPct val="115000"/>
              </a:lnSpc>
              <a:spcAft>
                <a:spcPts val="1000"/>
              </a:spcAft>
            </a:pPr>
            <a:r>
              <a:rPr lang="ar-SA" sz="2400" b="1" dirty="0">
                <a:ea typeface="Calibri"/>
                <a:cs typeface="Arabic Typesetting"/>
              </a:rPr>
              <a:t>التركيز على المواضيع الجديدة .</a:t>
            </a:r>
            <a:endParaRPr lang="en-US" sz="2400" dirty="0">
              <a:ea typeface="Calibri"/>
              <a:cs typeface="Arial"/>
            </a:endParaRPr>
          </a:p>
          <a:p>
            <a:pPr algn="just" rtl="1">
              <a:lnSpc>
                <a:spcPct val="115000"/>
              </a:lnSpc>
              <a:spcAft>
                <a:spcPts val="1000"/>
              </a:spcAft>
            </a:pPr>
            <a:r>
              <a:rPr lang="ar-SA" sz="2400" b="1" dirty="0">
                <a:ea typeface="Calibri"/>
                <a:cs typeface="Arabic Typesetting"/>
              </a:rPr>
              <a:t>التركيز على المحتوى الجيد .</a:t>
            </a:r>
            <a:endParaRPr lang="en-US" sz="2400" dirty="0">
              <a:ea typeface="Calibri"/>
              <a:cs typeface="Arial"/>
            </a:endParaRPr>
          </a:p>
          <a:p>
            <a:pPr algn="just" rtl="1">
              <a:lnSpc>
                <a:spcPct val="115000"/>
              </a:lnSpc>
              <a:spcAft>
                <a:spcPts val="1000"/>
              </a:spcAft>
            </a:pPr>
            <a:r>
              <a:rPr lang="ar-SA" sz="2400" b="1" dirty="0">
                <a:ea typeface="Calibri"/>
                <a:cs typeface="Arabic Typesetting"/>
              </a:rPr>
              <a:t>طرح الاسئلة التحفيزية .</a:t>
            </a:r>
            <a:endParaRPr lang="en-US" sz="2400" dirty="0">
              <a:ea typeface="Calibri"/>
              <a:cs typeface="Arial"/>
            </a:endParaRPr>
          </a:p>
          <a:p>
            <a:pPr algn="just" rtl="1">
              <a:lnSpc>
                <a:spcPct val="115000"/>
              </a:lnSpc>
              <a:spcAft>
                <a:spcPts val="1000"/>
              </a:spcAft>
            </a:pPr>
            <a:r>
              <a:rPr lang="ar-SA" sz="2400" b="1" dirty="0">
                <a:ea typeface="Calibri"/>
                <a:cs typeface="Arabic Typesetting"/>
              </a:rPr>
              <a:t>القيام بالانشطة العملية .</a:t>
            </a:r>
            <a:endParaRPr lang="en-US" sz="2400" dirty="0">
              <a:ea typeface="Calibri"/>
              <a:cs typeface="Arial"/>
            </a:endParaRPr>
          </a:p>
          <a:p>
            <a:pPr algn="just" rtl="1">
              <a:lnSpc>
                <a:spcPct val="115000"/>
              </a:lnSpc>
              <a:spcAft>
                <a:spcPts val="1000"/>
              </a:spcAft>
            </a:pPr>
            <a:r>
              <a:rPr lang="ar-SA" sz="2400" b="1" dirty="0">
                <a:ea typeface="Calibri"/>
                <a:cs typeface="Arabic Typesetting"/>
              </a:rPr>
              <a:t>ربط الموضوع الجديد بالمواضيع السابقة .</a:t>
            </a:r>
            <a:endParaRPr lang="en-US" sz="2400" dirty="0">
              <a:ea typeface="Calibri"/>
              <a:cs typeface="Arial"/>
            </a:endParaRPr>
          </a:p>
          <a:p>
            <a:pPr algn="just" rtl="1">
              <a:lnSpc>
                <a:spcPct val="115000"/>
              </a:lnSpc>
              <a:spcAft>
                <a:spcPts val="1000"/>
              </a:spcAft>
            </a:pPr>
            <a:r>
              <a:rPr lang="ar-SA" sz="2400" b="1" dirty="0">
                <a:ea typeface="Calibri"/>
                <a:cs typeface="Arabic Typesetting"/>
              </a:rPr>
              <a:t>الحفاظ على وحدة الموضوع .</a:t>
            </a:r>
            <a:endParaRPr lang="en-US" sz="2400" dirty="0">
              <a:ea typeface="Calibri"/>
              <a:cs typeface="Arial"/>
            </a:endParaRPr>
          </a:p>
          <a:p>
            <a:pPr algn="just" rtl="1">
              <a:lnSpc>
                <a:spcPct val="115000"/>
              </a:lnSpc>
              <a:spcAft>
                <a:spcPts val="1000"/>
              </a:spcAft>
            </a:pPr>
            <a:r>
              <a:rPr lang="ar-SA" sz="2400" b="1" dirty="0">
                <a:ea typeface="Calibri"/>
                <a:cs typeface="Arabic Typesetting"/>
              </a:rPr>
              <a:t>استخدام وسيلة التلخيص المنظم لاثارة الانتباه .</a:t>
            </a:r>
            <a:endParaRPr lang="en-US" sz="2400" dirty="0">
              <a:ea typeface="Calibri"/>
              <a:cs typeface="Arial"/>
            </a:endParaRPr>
          </a:p>
          <a:p>
            <a:pPr algn="just" rtl="1">
              <a:lnSpc>
                <a:spcPct val="115000"/>
              </a:lnSpc>
              <a:spcAft>
                <a:spcPts val="1000"/>
              </a:spcAft>
            </a:pPr>
            <a:r>
              <a:rPr lang="ar-SA" sz="2400" b="1" dirty="0">
                <a:ea typeface="Calibri"/>
                <a:cs typeface="Arabic Typesetting"/>
              </a:rPr>
              <a:t> </a:t>
            </a:r>
            <a:endParaRPr lang="en-US" sz="2400" dirty="0">
              <a:ea typeface="Calibri"/>
              <a:cs typeface="Arial"/>
            </a:endParaRPr>
          </a:p>
          <a:p>
            <a:pPr algn="r" rtl="1"/>
            <a:endParaRPr lang="ar-IQ" sz="2400" dirty="0"/>
          </a:p>
        </p:txBody>
      </p:sp>
    </p:spTree>
    <p:extLst>
      <p:ext uri="{BB962C8B-B14F-4D97-AF65-F5344CB8AC3E}">
        <p14:creationId xmlns:p14="http://schemas.microsoft.com/office/powerpoint/2010/main" val="6688176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solidFill>
                  <a:schemeClr val="accent1"/>
                </a:solidFill>
                <a:latin typeface="Arabic Typesetting" pitchFamily="66" charset="-78"/>
                <a:cs typeface="Arabic Typesetting" pitchFamily="66" charset="-78"/>
              </a:rPr>
              <a:t/>
            </a:r>
            <a:br>
              <a:rPr lang="ar-IQ" b="1" dirty="0">
                <a:solidFill>
                  <a:schemeClr val="accent1"/>
                </a:solidFill>
                <a:latin typeface="Arabic Typesetting" pitchFamily="66" charset="-78"/>
                <a:cs typeface="Arabic Typesetting" pitchFamily="66" charset="-78"/>
              </a:rPr>
            </a:br>
            <a:r>
              <a:rPr lang="ar-IQ" b="1" dirty="0">
                <a:solidFill>
                  <a:schemeClr val="accent1"/>
                </a:solidFill>
                <a:latin typeface="Arabic Typesetting" pitchFamily="66" charset="-78"/>
                <a:cs typeface="Arabic Typesetting" pitchFamily="66" charset="-78"/>
              </a:rPr>
              <a:t>تطوير مهارات التفاعل </a:t>
            </a:r>
            <a:r>
              <a:rPr lang="ar-IQ" b="1" dirty="0" smtClean="0">
                <a:solidFill>
                  <a:schemeClr val="accent1"/>
                </a:solidFill>
                <a:latin typeface="Arabic Typesetting" pitchFamily="66" charset="-78"/>
                <a:cs typeface="Arabic Typesetting" pitchFamily="66" charset="-78"/>
              </a:rPr>
              <a:t>والتواصل وتجري </a:t>
            </a:r>
            <a:r>
              <a:rPr lang="ar-IQ" b="1" dirty="0">
                <a:solidFill>
                  <a:schemeClr val="accent1"/>
                </a:solidFill>
                <a:latin typeface="Arabic Typesetting" pitchFamily="66" charset="-78"/>
                <a:cs typeface="Arabic Typesetting" pitchFamily="66" charset="-78"/>
              </a:rPr>
              <a:t>هذه العملية من خلال الاتي :-</a:t>
            </a:r>
            <a:br>
              <a:rPr lang="ar-IQ" b="1" dirty="0">
                <a:solidFill>
                  <a:schemeClr val="accent1"/>
                </a:solidFill>
                <a:latin typeface="Arabic Typesetting" pitchFamily="66" charset="-78"/>
                <a:cs typeface="Arabic Typesetting" pitchFamily="66" charset="-78"/>
              </a:rPr>
            </a:br>
            <a:endParaRPr lang="ar-IQ" b="1" dirty="0">
              <a:solidFill>
                <a:schemeClr val="accent1"/>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Autofit/>
          </a:bodyPr>
          <a:lstStyle/>
          <a:p>
            <a:pPr algn="just" rtl="1">
              <a:lnSpc>
                <a:spcPct val="115000"/>
              </a:lnSpc>
              <a:spcAft>
                <a:spcPts val="1000"/>
              </a:spcAft>
            </a:pPr>
            <a:r>
              <a:rPr lang="ar-SA" sz="2000" b="1" dirty="0">
                <a:ea typeface="Calibri"/>
                <a:cs typeface="Arabic Typesetting"/>
              </a:rPr>
              <a:t>المشاركة الواقعية والتفاعل المرن مع الطلبة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الحفاظ على التسلسل الموضوعي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البدء من البسيط ثم الانتقال الى المركب المعقد القيق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البدء من الجزء وصولا الى الكل المعلوم والواضح لدى المتعلم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الانتقال بموضوعية من المهم ثم الاهم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تدريب الذاكرة على استدعاء المعلومات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الابتعاد عن الوسائل التي من شأنها تجعل اجواء التعلم والتعليم مملة او روتينية ، والعمل على بث روح الاستقصاء وجمع المعلومات والبحث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تجديد المعلومات باستمرار وتنويع مهارات التعليم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التعلم على ادارة مشروع البحث والتعامل مع المصادر والمعلومات وبخاصة المعلومات الالكترونية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التراسل عبر وسائل الانترنت في الاستمتاع للمحاضرات ، وتلقي المعلومات ، وترتيب قواعد البيانات وتحليلها .</a:t>
            </a:r>
            <a:endParaRPr lang="en-US" sz="2000" b="1" dirty="0">
              <a:ea typeface="Calibri"/>
              <a:cs typeface="Arial"/>
            </a:endParaRPr>
          </a:p>
          <a:p>
            <a:pPr algn="just" rtl="1">
              <a:lnSpc>
                <a:spcPct val="115000"/>
              </a:lnSpc>
              <a:spcAft>
                <a:spcPts val="1000"/>
              </a:spcAft>
            </a:pPr>
            <a:r>
              <a:rPr lang="ar-SA" sz="2000" b="1" dirty="0">
                <a:ea typeface="Calibri"/>
                <a:cs typeface="Arabic Typesetting"/>
              </a:rPr>
              <a:t> </a:t>
            </a:r>
            <a:endParaRPr lang="en-US" sz="2000" b="1" dirty="0">
              <a:ea typeface="Calibri"/>
              <a:cs typeface="Arial"/>
            </a:endParaRPr>
          </a:p>
          <a:p>
            <a:pPr algn="r" rtl="1"/>
            <a:endParaRPr lang="ar-IQ" sz="2000" b="1" dirty="0"/>
          </a:p>
        </p:txBody>
      </p:sp>
    </p:spTree>
    <p:extLst>
      <p:ext uri="{BB962C8B-B14F-4D97-AF65-F5344CB8AC3E}">
        <p14:creationId xmlns:p14="http://schemas.microsoft.com/office/powerpoint/2010/main" val="14556553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838200" y="685800"/>
            <a:ext cx="7467600" cy="5791200"/>
          </a:xfrm>
          <a:effectLst>
            <a:softEdge rad="635000"/>
          </a:effectLst>
        </p:spPr>
      </p:pic>
    </p:spTree>
    <p:extLst>
      <p:ext uri="{BB962C8B-B14F-4D97-AF65-F5344CB8AC3E}">
        <p14:creationId xmlns:p14="http://schemas.microsoft.com/office/powerpoint/2010/main" val="9923608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2800" b="1" dirty="0">
                <a:solidFill>
                  <a:schemeClr val="accent1"/>
                </a:solidFill>
                <a:latin typeface="Arabic Typesetting" pitchFamily="66" charset="-78"/>
                <a:cs typeface="Arabic Typesetting" pitchFamily="66" charset="-78"/>
              </a:rPr>
              <a:t>آفاق المستقبل </a:t>
            </a:r>
            <a:br>
              <a:rPr lang="ar-IQ" sz="2800" b="1" dirty="0">
                <a:solidFill>
                  <a:schemeClr val="accent1"/>
                </a:solidFill>
                <a:latin typeface="Arabic Typesetting" pitchFamily="66" charset="-78"/>
                <a:cs typeface="Arabic Typesetting" pitchFamily="66" charset="-78"/>
              </a:rPr>
            </a:br>
            <a:r>
              <a:rPr lang="ar-IQ" sz="2800" b="1" dirty="0">
                <a:solidFill>
                  <a:schemeClr val="accent1"/>
                </a:solidFill>
                <a:latin typeface="Arabic Typesetting" pitchFamily="66" charset="-78"/>
                <a:cs typeface="Arabic Typesetting" pitchFamily="66" charset="-78"/>
              </a:rPr>
              <a:t>يفترض خلال المرحلة القادمة اتباع وسائل العلم الحديثة والاستعانة بالتطور التكنولوجي في مجال المعلومات من </a:t>
            </a:r>
            <a:r>
              <a:rPr lang="ar-IQ" sz="2800" b="1" dirty="0" smtClean="0">
                <a:solidFill>
                  <a:schemeClr val="accent1"/>
                </a:solidFill>
                <a:latin typeface="Arabic Typesetting" pitchFamily="66" charset="-78"/>
                <a:cs typeface="Arabic Typesetting" pitchFamily="66" charset="-78"/>
              </a:rPr>
              <a:t>خلال </a:t>
            </a:r>
            <a:r>
              <a:rPr lang="ar-IQ" sz="2800" b="1" dirty="0">
                <a:solidFill>
                  <a:schemeClr val="accent1"/>
                </a:solidFill>
                <a:latin typeface="Arabic Typesetting" pitchFamily="66" charset="-78"/>
                <a:cs typeface="Arabic Typesetting" pitchFamily="66" charset="-78"/>
              </a:rPr>
              <a:t>الاتي :-</a:t>
            </a:r>
            <a:br>
              <a:rPr lang="ar-IQ" sz="2800" b="1" dirty="0">
                <a:solidFill>
                  <a:schemeClr val="accent1"/>
                </a:solidFill>
                <a:latin typeface="Arabic Typesetting" pitchFamily="66" charset="-78"/>
                <a:cs typeface="Arabic Typesetting" pitchFamily="66" charset="-78"/>
              </a:rPr>
            </a:br>
            <a:endParaRPr lang="ar-IQ" sz="2800" b="1" dirty="0">
              <a:solidFill>
                <a:schemeClr val="accent1"/>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rmAutofit lnSpcReduction="10000"/>
          </a:bodyPr>
          <a:lstStyle/>
          <a:p>
            <a:pPr algn="just" rtl="1">
              <a:lnSpc>
                <a:spcPct val="115000"/>
              </a:lnSpc>
              <a:spcAft>
                <a:spcPts val="1000"/>
              </a:spcAft>
            </a:pPr>
            <a:r>
              <a:rPr lang="ar-SA" b="1" dirty="0">
                <a:ea typeface="Calibri"/>
                <a:cs typeface="Arabic Typesetting"/>
              </a:rPr>
              <a:t>السيطرة على الكم الهائل المتدفق من مصادر المعلومات .</a:t>
            </a:r>
            <a:endParaRPr lang="en-US" sz="1800" dirty="0">
              <a:ea typeface="Calibri"/>
              <a:cs typeface="Arial"/>
            </a:endParaRPr>
          </a:p>
          <a:p>
            <a:pPr algn="just" rtl="1">
              <a:lnSpc>
                <a:spcPct val="115000"/>
              </a:lnSpc>
              <a:spcAft>
                <a:spcPts val="1000"/>
              </a:spcAft>
            </a:pPr>
            <a:r>
              <a:rPr lang="ar-SA" b="1" dirty="0">
                <a:ea typeface="Calibri"/>
                <a:cs typeface="Arabic Typesetting"/>
              </a:rPr>
              <a:t>التركيز على نمط محدد في التعليم والتعلم والاهتمام بالبحث العلمي كونه اساس ثروة الامم في المستقبل القريب .</a:t>
            </a:r>
            <a:endParaRPr lang="en-US" sz="1800" dirty="0">
              <a:ea typeface="Calibri"/>
              <a:cs typeface="Arial"/>
            </a:endParaRPr>
          </a:p>
          <a:p>
            <a:pPr algn="just" rtl="1">
              <a:lnSpc>
                <a:spcPct val="115000"/>
              </a:lnSpc>
              <a:spcAft>
                <a:spcPts val="1000"/>
              </a:spcAft>
            </a:pPr>
            <a:r>
              <a:rPr lang="ar-SA" b="1" dirty="0">
                <a:ea typeface="Calibri"/>
                <a:cs typeface="Arabic Typesetting"/>
              </a:rPr>
              <a:t>فهم انتقال العالم </a:t>
            </a:r>
            <a:r>
              <a:rPr lang="ar-SA" b="1" dirty="0" smtClean="0">
                <a:ea typeface="Calibri"/>
                <a:cs typeface="Arabic Typesetting"/>
              </a:rPr>
              <a:t>نحو </a:t>
            </a:r>
            <a:r>
              <a:rPr lang="ar-SA" b="1" dirty="0">
                <a:ea typeface="Calibri"/>
                <a:cs typeface="Arabic Typesetting"/>
              </a:rPr>
              <a:t>الالة والانتقال نحو استخدام الروبوتات العلمية التي تحاكي التطور في عصر المعلومات ، في ظل تنامي القلق بشأن مستوى الاداء البشري في الوقت الراهن .</a:t>
            </a:r>
            <a:endParaRPr lang="en-US" sz="1800" dirty="0">
              <a:ea typeface="Calibri"/>
              <a:cs typeface="Arial"/>
            </a:endParaRPr>
          </a:p>
          <a:p>
            <a:pPr algn="just" rtl="1">
              <a:lnSpc>
                <a:spcPct val="115000"/>
              </a:lnSpc>
              <a:spcAft>
                <a:spcPts val="1000"/>
              </a:spcAft>
            </a:pPr>
            <a:r>
              <a:rPr lang="ar-SA" b="1" dirty="0">
                <a:ea typeface="Calibri"/>
                <a:cs typeface="Arabic Typesetting"/>
              </a:rPr>
              <a:t>تزايد شدة التنافس العالمي من اجل تحقيق تطور في المعلومات والابتكارات العلمية الحديثة .</a:t>
            </a:r>
            <a:endParaRPr lang="en-US" sz="1800" dirty="0">
              <a:ea typeface="Calibri"/>
              <a:cs typeface="Arial"/>
            </a:endParaRPr>
          </a:p>
          <a:p>
            <a:pPr algn="just" rtl="1">
              <a:lnSpc>
                <a:spcPct val="115000"/>
              </a:lnSpc>
              <a:spcAft>
                <a:spcPts val="1000"/>
              </a:spcAft>
            </a:pPr>
            <a:r>
              <a:rPr lang="ar-SA" b="1" dirty="0">
                <a:ea typeface="Calibri"/>
                <a:cs typeface="Arabic Typesetting"/>
              </a:rPr>
              <a:t>العمل بجدية من اجل فهم التطور الحاصل في وسائل التعليم الراهنة والاستعانة بخبرات دول العالم المتقدم لتقليص الفجوة الحاصلة في عصر العلم الراهن </a:t>
            </a:r>
            <a:r>
              <a:rPr lang="ar-SA" b="1" dirty="0" smtClean="0">
                <a:ea typeface="Calibri"/>
                <a:cs typeface="Arabic Typesetting"/>
              </a:rPr>
              <a:t>.</a:t>
            </a:r>
            <a:r>
              <a:rPr lang="ar-SA" b="1" dirty="0">
                <a:ea typeface="Calibri"/>
                <a:cs typeface="Arabic Typesetting"/>
              </a:rPr>
              <a:t> </a:t>
            </a:r>
            <a:endParaRPr lang="en-US" sz="1800" dirty="0">
              <a:ea typeface="Calibri"/>
              <a:cs typeface="Arial"/>
            </a:endParaRPr>
          </a:p>
          <a:p>
            <a:pPr marL="0" indent="0" algn="r" rtl="1">
              <a:buNone/>
            </a:pPr>
            <a:endParaRPr lang="ar-IQ" dirty="0"/>
          </a:p>
        </p:txBody>
      </p:sp>
    </p:spTree>
    <p:extLst>
      <p:ext uri="{BB962C8B-B14F-4D97-AF65-F5344CB8AC3E}">
        <p14:creationId xmlns:p14="http://schemas.microsoft.com/office/powerpoint/2010/main" val="40253966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5800" y="1066800"/>
            <a:ext cx="7924800" cy="5334000"/>
          </a:xfrm>
          <a:prstGeom prst="rect">
            <a:avLst/>
          </a:prstGeom>
          <a:ln>
            <a:noFill/>
          </a:ln>
          <a:effectLst>
            <a:softEdge rad="635000"/>
          </a:effectLst>
        </p:spPr>
      </p:pic>
    </p:spTree>
    <p:extLst>
      <p:ext uri="{BB962C8B-B14F-4D97-AF65-F5344CB8AC3E}">
        <p14:creationId xmlns:p14="http://schemas.microsoft.com/office/powerpoint/2010/main" val="41347209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09600" y="1447800"/>
            <a:ext cx="8229600" cy="5029200"/>
          </a:xfrm>
        </p:spPr>
      </p:pic>
    </p:spTree>
    <p:extLst>
      <p:ext uri="{BB962C8B-B14F-4D97-AF65-F5344CB8AC3E}">
        <p14:creationId xmlns:p14="http://schemas.microsoft.com/office/powerpoint/2010/main" val="7546771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66700" y="838200"/>
            <a:ext cx="8610600" cy="2438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657599"/>
            <a:ext cx="8534400" cy="2971801"/>
          </a:xfrm>
          <a:prstGeom prst="rect">
            <a:avLst/>
          </a:prstGeom>
        </p:spPr>
      </p:pic>
    </p:spTree>
    <p:extLst>
      <p:ext uri="{BB962C8B-B14F-4D97-AF65-F5344CB8AC3E}">
        <p14:creationId xmlns:p14="http://schemas.microsoft.com/office/powerpoint/2010/main" val="3691184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IQ" dirty="0"/>
          </a:p>
        </p:txBody>
      </p:sp>
      <p:sp>
        <p:nvSpPr>
          <p:cNvPr id="4" name="Title 3"/>
          <p:cNvSpPr>
            <a:spLocks noGrp="1"/>
          </p:cNvSpPr>
          <p:nvPr>
            <p:ph type="ctrTitle"/>
          </p:nvPr>
        </p:nvSpPr>
        <p:spPr/>
        <p:txBody>
          <a:bodyPr>
            <a:normAutofit/>
          </a:bodyPr>
          <a:lstStyle/>
          <a:p>
            <a:r>
              <a:rPr lang="ar-SA" sz="8000" i="1" dirty="0" smtClean="0">
                <a:latin typeface="Arabic Typesetting" pitchFamily="66" charset="-78"/>
                <a:cs typeface="Arabic Typesetting" pitchFamily="66" charset="-78"/>
              </a:rPr>
              <a:t>شكرا لحسن الاصغاء</a:t>
            </a:r>
            <a:endParaRPr lang="ar-IQ" sz="8000" i="1" dirty="0">
              <a:latin typeface="Arabic Typesetting" pitchFamily="66" charset="-78"/>
              <a:cs typeface="Arabic Typesetting" pitchFamily="66"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657599"/>
            <a:ext cx="6096000" cy="2362201"/>
          </a:xfrm>
          <a:prstGeom prst="rect">
            <a:avLst/>
          </a:prstGeom>
          <a:effectLst>
            <a:softEdge rad="635000"/>
          </a:effectLst>
        </p:spPr>
      </p:pic>
    </p:spTree>
    <p:extLst>
      <p:ext uri="{BB962C8B-B14F-4D97-AF65-F5344CB8AC3E}">
        <p14:creationId xmlns:p14="http://schemas.microsoft.com/office/powerpoint/2010/main" val="20366406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lnSpc>
                <a:spcPct val="115000"/>
              </a:lnSpc>
              <a:spcAft>
                <a:spcPts val="1000"/>
              </a:spcAft>
            </a:pPr>
            <a:r>
              <a:rPr lang="ar-SA" b="1" dirty="0">
                <a:solidFill>
                  <a:schemeClr val="accent1"/>
                </a:solidFill>
                <a:ea typeface="Calibri"/>
                <a:cs typeface="Arabic Typesetting"/>
              </a:rPr>
              <a:t>مميزات ملامح المرحلة الراهنة</a:t>
            </a:r>
            <a:endParaRPr lang="en-US" sz="2800" dirty="0">
              <a:solidFill>
                <a:schemeClr val="accent1"/>
              </a:solidFill>
              <a:ea typeface="Calibri"/>
              <a:cs typeface="Arial"/>
            </a:endParaRPr>
          </a:p>
        </p:txBody>
      </p:sp>
      <p:sp>
        <p:nvSpPr>
          <p:cNvPr id="3" name="Content Placeholder 2"/>
          <p:cNvSpPr>
            <a:spLocks noGrp="1"/>
          </p:cNvSpPr>
          <p:nvPr>
            <p:ph sz="quarter" idx="1"/>
          </p:nvPr>
        </p:nvSpPr>
        <p:spPr>
          <a:xfrm>
            <a:off x="457200" y="1600200"/>
            <a:ext cx="8229600" cy="5029200"/>
          </a:xfrm>
        </p:spPr>
        <p:txBody>
          <a:bodyPr>
            <a:normAutofit fontScale="85000" lnSpcReduction="10000"/>
          </a:bodyPr>
          <a:lstStyle/>
          <a:p>
            <a:pPr marL="0" indent="0" algn="just" rtl="1">
              <a:lnSpc>
                <a:spcPct val="115000"/>
              </a:lnSpc>
              <a:spcAft>
                <a:spcPts val="1000"/>
              </a:spcAft>
              <a:buNone/>
            </a:pPr>
            <a:r>
              <a:rPr lang="ar-SA" b="1" dirty="0" smtClean="0">
                <a:ea typeface="Calibri"/>
                <a:cs typeface="Arabic Typesetting"/>
              </a:rPr>
              <a:t>      تقتضي </a:t>
            </a:r>
            <a:r>
              <a:rPr lang="ar-SA" b="1" dirty="0">
                <a:ea typeface="Calibri"/>
                <a:cs typeface="Arabic Typesetting"/>
              </a:rPr>
              <a:t>متطلبات التعليم والتعلم البدء في العمل ضمن الخطوات الاتية :-</a:t>
            </a:r>
            <a:endParaRPr lang="en-US" sz="1800" dirty="0">
              <a:ea typeface="Calibri"/>
              <a:cs typeface="Arial"/>
            </a:endParaRPr>
          </a:p>
          <a:p>
            <a:pPr algn="just" rtl="1">
              <a:lnSpc>
                <a:spcPct val="115000"/>
              </a:lnSpc>
              <a:spcAft>
                <a:spcPts val="1000"/>
              </a:spcAft>
            </a:pPr>
            <a:r>
              <a:rPr lang="ar-SA" b="1" dirty="0">
                <a:ea typeface="Calibri"/>
                <a:cs typeface="Arabic Typesetting"/>
              </a:rPr>
              <a:t>الاهتمام بالجوانب الشخصية للطالب من الناحية العلمية والاجتماعية والسلوكية والبدنية وما سواها ، لان المتعلم ينبغي النظر اليه كوحدة واحدة ضمن محصلة العملية التعليمية مع الاحاطة بجميع جوانبها لمعرفة تأثير كل جانب على المتعلم نفسه .</a:t>
            </a:r>
            <a:endParaRPr lang="en-US" sz="1800" dirty="0">
              <a:ea typeface="Calibri"/>
              <a:cs typeface="Arial"/>
            </a:endParaRPr>
          </a:p>
          <a:p>
            <a:pPr algn="just" rtl="1">
              <a:lnSpc>
                <a:spcPct val="115000"/>
              </a:lnSpc>
              <a:spcAft>
                <a:spcPts val="1000"/>
              </a:spcAft>
            </a:pPr>
            <a:r>
              <a:rPr lang="ar-SA" b="1" dirty="0">
                <a:ea typeface="Calibri"/>
                <a:cs typeface="Arabic Typesetting"/>
              </a:rPr>
              <a:t>لم تعد المادة الدراسية هدفا بحد ذاته في عملية التطور العلمي ، وانما اصبحت المادة الدراسية وسيلة تساعد على تنمية المهارات ضمن البيئة العلمية وظروف المتعلم نفسه .</a:t>
            </a:r>
            <a:endParaRPr lang="en-US" sz="1800" dirty="0">
              <a:ea typeface="Calibri"/>
              <a:cs typeface="Arial"/>
            </a:endParaRPr>
          </a:p>
          <a:p>
            <a:pPr algn="just" rtl="1">
              <a:lnSpc>
                <a:spcPct val="115000"/>
              </a:lnSpc>
              <a:spcAft>
                <a:spcPts val="1000"/>
              </a:spcAft>
            </a:pPr>
            <a:r>
              <a:rPr lang="ar-SA" b="1" dirty="0" smtClean="0">
                <a:ea typeface="Calibri"/>
                <a:cs typeface="Arabic Typesetting"/>
              </a:rPr>
              <a:t>ليس </a:t>
            </a:r>
            <a:r>
              <a:rPr lang="ar-SA" b="1" dirty="0">
                <a:ea typeface="Calibri"/>
                <a:cs typeface="Arabic Typesetting"/>
              </a:rPr>
              <a:t>دور المعلم </a:t>
            </a:r>
            <a:r>
              <a:rPr lang="ar-IQ" b="1" dirty="0" smtClean="0">
                <a:ea typeface="Calibri"/>
                <a:cs typeface="Arabic Typesetting"/>
              </a:rPr>
              <a:t>أ</a:t>
            </a:r>
            <a:r>
              <a:rPr lang="ar-SA" b="1" dirty="0" smtClean="0">
                <a:ea typeface="Calibri"/>
                <a:cs typeface="Arabic Typesetting"/>
              </a:rPr>
              <a:t>و </a:t>
            </a:r>
            <a:r>
              <a:rPr lang="ar-SA" b="1" dirty="0">
                <a:ea typeface="Calibri"/>
                <a:cs typeface="Arabic Typesetting"/>
              </a:rPr>
              <a:t>التدريسي في توصيل المعلومات للمتعلم فحسب ، وانما البحث عن الوسيلة المناسبة التي توصل المعلومات في ذهن المتعلم ، ناهيك عن دور هذا الجانب كوسيط بين الكتاب وعقل المتعلم كي يرشده ويوجهه نحو تنمية قدراته واستعداداته .</a:t>
            </a:r>
            <a:endParaRPr lang="en-US" sz="1800" dirty="0">
              <a:ea typeface="Calibri"/>
              <a:cs typeface="Arial"/>
            </a:endParaRPr>
          </a:p>
          <a:p>
            <a:pPr algn="just" rtl="1">
              <a:lnSpc>
                <a:spcPct val="115000"/>
              </a:lnSpc>
              <a:spcAft>
                <a:spcPts val="1000"/>
              </a:spcAft>
            </a:pPr>
            <a:r>
              <a:rPr lang="ar-SA" b="1" dirty="0">
                <a:ea typeface="Calibri"/>
                <a:cs typeface="Arabic Typesetting"/>
              </a:rPr>
              <a:t>العمل على ربط الموضوعات العلمية كمواد مع بعضها البعض ضمن تراتبية علمية موزعة في </a:t>
            </a:r>
            <a:r>
              <a:rPr lang="ar-IQ" b="1" dirty="0" smtClean="0">
                <a:ea typeface="Calibri"/>
                <a:cs typeface="Arabic Typesetting"/>
              </a:rPr>
              <a:t>أ</a:t>
            </a:r>
            <a:r>
              <a:rPr lang="ar-SA" b="1" dirty="0" smtClean="0">
                <a:ea typeface="Calibri"/>
                <a:cs typeface="Arabic Typesetting"/>
              </a:rPr>
              <a:t>جزاء </a:t>
            </a:r>
            <a:r>
              <a:rPr lang="ar-SA" b="1" dirty="0">
                <a:ea typeface="Calibri"/>
                <a:cs typeface="Arabic Typesetting"/>
              </a:rPr>
              <a:t>من </a:t>
            </a:r>
            <a:r>
              <a:rPr lang="ar-IQ" b="1" dirty="0" smtClean="0">
                <a:ea typeface="Calibri"/>
                <a:cs typeface="Arabic Typesetting"/>
              </a:rPr>
              <a:t>أ</a:t>
            </a:r>
            <a:r>
              <a:rPr lang="ar-SA" b="1" dirty="0" smtClean="0">
                <a:ea typeface="Calibri"/>
                <a:cs typeface="Arabic Typesetting"/>
              </a:rPr>
              <a:t>جل </a:t>
            </a:r>
            <a:r>
              <a:rPr lang="ar-SA" b="1" dirty="0">
                <a:ea typeface="Calibri"/>
                <a:cs typeface="Arabic Typesetting"/>
              </a:rPr>
              <a:t>اشعار المتعلم بالفائدة المرجوة من خلال سرعة الاستيعاب وتثبيت المعلومات ، لاسيما وان المواد المترابطة ذات المجالات العلمية الواسعة يكون الانتفاع منها اكبر كما هو الحال في المناهج المستخدمة في مراحل النشاط ، تقسيم المحاور ، اعتماد الوحدات ... وغيرها من الوسائل .</a:t>
            </a:r>
            <a:endParaRPr lang="en-US" sz="1800" dirty="0">
              <a:ea typeface="Calibri"/>
              <a:cs typeface="Arial"/>
            </a:endParaRPr>
          </a:p>
          <a:p>
            <a:pPr algn="r" rtl="1"/>
            <a:endParaRPr lang="ar-IQ" dirty="0"/>
          </a:p>
        </p:txBody>
      </p:sp>
    </p:spTree>
    <p:extLst>
      <p:ext uri="{BB962C8B-B14F-4D97-AF65-F5344CB8AC3E}">
        <p14:creationId xmlns:p14="http://schemas.microsoft.com/office/powerpoint/2010/main" val="4953996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5800" y="685800"/>
            <a:ext cx="7848599" cy="5410200"/>
          </a:xfrm>
        </p:spPr>
      </p:pic>
    </p:spTree>
    <p:extLst>
      <p:ext uri="{BB962C8B-B14F-4D97-AF65-F5344CB8AC3E}">
        <p14:creationId xmlns:p14="http://schemas.microsoft.com/office/powerpoint/2010/main" val="39576812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smtClean="0">
                <a:solidFill>
                  <a:schemeClr val="accent1"/>
                </a:solidFill>
                <a:ea typeface="Calibri"/>
                <a:cs typeface="Arabic Typesetting"/>
              </a:rPr>
              <a:t>أهمية العمل العلمي في</a:t>
            </a:r>
            <a:r>
              <a:rPr lang="ar-SA" b="1" dirty="0" smtClean="0">
                <a:solidFill>
                  <a:schemeClr val="accent1"/>
                </a:solidFill>
                <a:ea typeface="Calibri"/>
                <a:cs typeface="Arabic Typesetting"/>
              </a:rPr>
              <a:t> </a:t>
            </a:r>
            <a:r>
              <a:rPr lang="ar-SA" b="1" dirty="0">
                <a:solidFill>
                  <a:schemeClr val="accent1"/>
                </a:solidFill>
                <a:ea typeface="Calibri"/>
                <a:cs typeface="Arabic Typesetting"/>
              </a:rPr>
              <a:t>المرحلة الراهنة</a:t>
            </a:r>
            <a:endParaRPr lang="ar-IQ"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pPr algn="just" rtl="1">
              <a:lnSpc>
                <a:spcPct val="115000"/>
              </a:lnSpc>
              <a:spcAft>
                <a:spcPts val="1000"/>
              </a:spcAft>
            </a:pPr>
            <a:r>
              <a:rPr lang="ar-SA" b="1" dirty="0">
                <a:ea typeface="Calibri"/>
                <a:cs typeface="Arabic Typesetting"/>
              </a:rPr>
              <a:t>العمل على تقوية الترابط بين المؤسسة العلمية والبيئة العلمية نفسها ، لان الاخيرة هي مصنع للمتعلم من خلال توفير المكتبات ، المناهج ، وسائل الايضاح وما سواها </a:t>
            </a:r>
            <a:r>
              <a:rPr lang="ar-SA" b="1" dirty="0" smtClean="0">
                <a:ea typeface="Calibri"/>
                <a:cs typeface="Arabic Typesetting"/>
              </a:rPr>
              <a:t>من</a:t>
            </a:r>
            <a:r>
              <a:rPr lang="ar-IQ" b="1" dirty="0" smtClean="0">
                <a:ea typeface="Calibri"/>
                <a:cs typeface="Arabic Typesetting"/>
              </a:rPr>
              <a:t> </a:t>
            </a:r>
            <a:r>
              <a:rPr lang="ar-IQ" b="1" dirty="0">
                <a:ea typeface="Calibri"/>
                <a:cs typeface="Arabic Typesetting"/>
              </a:rPr>
              <a:t>أ</a:t>
            </a:r>
            <a:r>
              <a:rPr lang="ar-SA" b="1" dirty="0" smtClean="0">
                <a:ea typeface="Calibri"/>
                <a:cs typeface="Arabic Typesetting"/>
              </a:rPr>
              <a:t>جل </a:t>
            </a:r>
            <a:r>
              <a:rPr lang="ar-SA" b="1" dirty="0">
                <a:ea typeface="Calibri"/>
                <a:cs typeface="Arabic Typesetting"/>
              </a:rPr>
              <a:t>تنويع مصادر المعرفة .</a:t>
            </a:r>
            <a:endParaRPr lang="en-US" sz="1800" dirty="0">
              <a:ea typeface="Calibri"/>
              <a:cs typeface="Arial"/>
            </a:endParaRPr>
          </a:p>
          <a:p>
            <a:pPr algn="just" rtl="1">
              <a:lnSpc>
                <a:spcPct val="115000"/>
              </a:lnSpc>
              <a:spcAft>
                <a:spcPts val="1000"/>
              </a:spcAft>
            </a:pPr>
            <a:r>
              <a:rPr lang="ar-SA" b="1" dirty="0">
                <a:ea typeface="Calibri"/>
                <a:cs typeface="Arabic Typesetting"/>
              </a:rPr>
              <a:t>العمل على تحرير المعلم والتدريسي من ضغوط المنهج الضيق والمحدد الذي يؤطر مجال عمله فقط ، والعمل على ابتكار وسائل جديدة في التدريس بما يتلائم والمادة العلمية وتطورات العصر العلمي الحديث ، لضمان غرس قيم التعاون والتفاني في العمل وتحمل المسؤولية </a:t>
            </a:r>
            <a:r>
              <a:rPr lang="ar-IQ" b="1" dirty="0" smtClean="0">
                <a:ea typeface="Calibri"/>
                <a:cs typeface="Arabic Typesetting"/>
              </a:rPr>
              <a:t>العلمية </a:t>
            </a:r>
            <a:r>
              <a:rPr lang="ar-SA" b="1" dirty="0" smtClean="0">
                <a:ea typeface="Calibri"/>
                <a:cs typeface="Arabic Typesetting"/>
              </a:rPr>
              <a:t>.</a:t>
            </a:r>
            <a:endParaRPr lang="en-US" sz="1800" dirty="0">
              <a:ea typeface="Calibri"/>
              <a:cs typeface="Arial"/>
            </a:endParaRPr>
          </a:p>
          <a:p>
            <a:pPr algn="just" rtl="1">
              <a:lnSpc>
                <a:spcPct val="115000"/>
              </a:lnSpc>
              <a:spcAft>
                <a:spcPts val="1000"/>
              </a:spcAft>
            </a:pPr>
            <a:r>
              <a:rPr lang="ar-SA" b="1" dirty="0">
                <a:ea typeface="Calibri"/>
                <a:cs typeface="Arabic Typesetting"/>
              </a:rPr>
              <a:t>التأكيد على الجانب المشرق في حياة الدراسة وتشويق الطلبة من </a:t>
            </a:r>
            <a:r>
              <a:rPr lang="ar-IQ" b="1" dirty="0" smtClean="0">
                <a:ea typeface="Calibri"/>
                <a:cs typeface="Arabic Typesetting"/>
              </a:rPr>
              <a:t>أ</a:t>
            </a:r>
            <a:r>
              <a:rPr lang="ar-SA" b="1" dirty="0" smtClean="0">
                <a:ea typeface="Calibri"/>
                <a:cs typeface="Arabic Typesetting"/>
              </a:rPr>
              <a:t>جل </a:t>
            </a:r>
            <a:r>
              <a:rPr lang="ar-SA" b="1" dirty="0">
                <a:ea typeface="Calibri"/>
                <a:cs typeface="Arabic Typesetting"/>
              </a:rPr>
              <a:t>العمل على تحقيق </a:t>
            </a:r>
            <a:r>
              <a:rPr lang="ar-IQ" b="1" dirty="0" smtClean="0">
                <a:ea typeface="Calibri"/>
                <a:cs typeface="Arabic Typesetting"/>
              </a:rPr>
              <a:t>أ</a:t>
            </a:r>
            <a:r>
              <a:rPr lang="ar-SA" b="1" dirty="0" smtClean="0">
                <a:ea typeface="Calibri"/>
                <a:cs typeface="Arabic Typesetting"/>
              </a:rPr>
              <a:t>فضل </a:t>
            </a:r>
            <a:r>
              <a:rPr lang="ar-SA" b="1" dirty="0">
                <a:ea typeface="Calibri"/>
                <a:cs typeface="Arabic Typesetting"/>
              </a:rPr>
              <a:t>ما يصبون اليه علميا وعمليا من </a:t>
            </a:r>
            <a:r>
              <a:rPr lang="ar-IQ" b="1" dirty="0" smtClean="0">
                <a:ea typeface="Calibri"/>
                <a:cs typeface="Arabic Typesetting"/>
              </a:rPr>
              <a:t>أ</a:t>
            </a:r>
            <a:r>
              <a:rPr lang="ar-SA" b="1" dirty="0" smtClean="0">
                <a:ea typeface="Calibri"/>
                <a:cs typeface="Arabic Typesetting"/>
              </a:rPr>
              <a:t>جل </a:t>
            </a:r>
            <a:r>
              <a:rPr lang="ar-SA" b="1" dirty="0">
                <a:ea typeface="Calibri"/>
                <a:cs typeface="Arabic Typesetting"/>
              </a:rPr>
              <a:t>المستقبل .</a:t>
            </a:r>
            <a:endParaRPr lang="en-US" sz="1800" dirty="0">
              <a:ea typeface="Calibri"/>
              <a:cs typeface="Arial"/>
            </a:endParaRPr>
          </a:p>
          <a:p>
            <a:pPr algn="just" rtl="1">
              <a:lnSpc>
                <a:spcPct val="115000"/>
              </a:lnSpc>
              <a:spcAft>
                <a:spcPts val="1000"/>
              </a:spcAft>
            </a:pPr>
            <a:r>
              <a:rPr lang="ar-SA" b="1" dirty="0">
                <a:ea typeface="Calibri"/>
                <a:cs typeface="Arabic Typesetting"/>
              </a:rPr>
              <a:t>العمل على تطوير المحتوى العلمي في المادة الدراسية مع استخدام وسائل التطور التكنولوجية في عصر العلم الحديث من </a:t>
            </a:r>
            <a:r>
              <a:rPr lang="ar-IQ" b="1" dirty="0" smtClean="0">
                <a:ea typeface="Calibri"/>
                <a:cs typeface="Arabic Typesetting"/>
              </a:rPr>
              <a:t>أ</a:t>
            </a:r>
            <a:r>
              <a:rPr lang="ar-SA" b="1" dirty="0" smtClean="0">
                <a:ea typeface="Calibri"/>
                <a:cs typeface="Arabic Typesetting"/>
              </a:rPr>
              <a:t>جل </a:t>
            </a:r>
            <a:r>
              <a:rPr lang="ar-SA" b="1" dirty="0">
                <a:ea typeface="Calibri"/>
                <a:cs typeface="Arabic Typesetting"/>
              </a:rPr>
              <a:t>ادخال المواد والمعلومات الجديدة سيما في العلوم التطبيقية وما سواها من </a:t>
            </a:r>
            <a:r>
              <a:rPr lang="ar-IQ" b="1" dirty="0" smtClean="0">
                <a:ea typeface="Calibri"/>
                <a:cs typeface="Arabic Typesetting"/>
              </a:rPr>
              <a:t>ال</a:t>
            </a:r>
            <a:r>
              <a:rPr lang="ar-SA" b="1" dirty="0" smtClean="0">
                <a:ea typeface="Calibri"/>
                <a:cs typeface="Arabic Typesetting"/>
              </a:rPr>
              <a:t>علوم</a:t>
            </a:r>
            <a:r>
              <a:rPr lang="ar-IQ" b="1" dirty="0" smtClean="0">
                <a:ea typeface="Calibri"/>
                <a:cs typeface="Arabic Typesetting"/>
              </a:rPr>
              <a:t> التي</a:t>
            </a:r>
            <a:r>
              <a:rPr lang="ar-SA" b="1" dirty="0" smtClean="0">
                <a:ea typeface="Calibri"/>
                <a:cs typeface="Arabic Typesetting"/>
              </a:rPr>
              <a:t> </a:t>
            </a:r>
            <a:r>
              <a:rPr lang="ar-SA" b="1" dirty="0">
                <a:ea typeface="Calibri"/>
                <a:cs typeface="Arabic Typesetting"/>
              </a:rPr>
              <a:t>تسهم في خدمة البشرية .</a:t>
            </a:r>
            <a:endParaRPr lang="en-US" sz="1800" dirty="0">
              <a:ea typeface="Calibri"/>
              <a:cs typeface="Arial"/>
            </a:endParaRPr>
          </a:p>
          <a:p>
            <a:pPr algn="r" rtl="1"/>
            <a:endParaRPr lang="ar-IQ" dirty="0"/>
          </a:p>
        </p:txBody>
      </p:sp>
    </p:spTree>
    <p:extLst>
      <p:ext uri="{BB962C8B-B14F-4D97-AF65-F5344CB8AC3E}">
        <p14:creationId xmlns:p14="http://schemas.microsoft.com/office/powerpoint/2010/main" val="42836664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914400"/>
            <a:ext cx="8382000" cy="5715000"/>
          </a:xfrm>
        </p:spPr>
      </p:pic>
    </p:spTree>
    <p:extLst>
      <p:ext uri="{BB962C8B-B14F-4D97-AF65-F5344CB8AC3E}">
        <p14:creationId xmlns:p14="http://schemas.microsoft.com/office/powerpoint/2010/main" val="13572205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000" b="1" dirty="0">
                <a:solidFill>
                  <a:schemeClr val="accent1"/>
                </a:solidFill>
                <a:latin typeface="Arabic Typesetting" pitchFamily="66" charset="-78"/>
                <a:cs typeface="Arabic Typesetting" pitchFamily="66" charset="-78"/>
              </a:rPr>
              <a:t>آليات ومرتكزات تطوير التعليم</a:t>
            </a:r>
            <a:r>
              <a:rPr lang="en-US" sz="4000" dirty="0">
                <a:solidFill>
                  <a:schemeClr val="accent1"/>
                </a:solidFill>
                <a:latin typeface="Arabic Typesetting" pitchFamily="66" charset="-78"/>
                <a:cs typeface="Arabic Typesetting" pitchFamily="66" charset="-78"/>
              </a:rPr>
              <a:t/>
            </a:r>
            <a:br>
              <a:rPr lang="en-US" sz="4000" dirty="0">
                <a:solidFill>
                  <a:schemeClr val="accent1"/>
                </a:solidFill>
                <a:latin typeface="Arabic Typesetting" pitchFamily="66" charset="-78"/>
                <a:cs typeface="Arabic Typesetting" pitchFamily="66" charset="-78"/>
              </a:rPr>
            </a:br>
            <a:endParaRPr lang="ar-IQ" sz="4000" dirty="0">
              <a:solidFill>
                <a:schemeClr val="accent1"/>
              </a:solidFill>
              <a:latin typeface="Arabic Typesetting" pitchFamily="66" charset="-78"/>
              <a:cs typeface="Arabic Typesetting" pitchFamily="66" charset="-78"/>
            </a:endParaRPr>
          </a:p>
        </p:txBody>
      </p:sp>
      <p:sp>
        <p:nvSpPr>
          <p:cNvPr id="3" name="Content Placeholder 2"/>
          <p:cNvSpPr>
            <a:spLocks noGrp="1"/>
          </p:cNvSpPr>
          <p:nvPr>
            <p:ph sz="quarter" idx="1"/>
          </p:nvPr>
        </p:nvSpPr>
        <p:spPr/>
        <p:txBody>
          <a:bodyPr>
            <a:noAutofit/>
          </a:bodyPr>
          <a:lstStyle/>
          <a:p>
            <a:pPr marL="0" indent="0" algn="just" rtl="1">
              <a:lnSpc>
                <a:spcPct val="115000"/>
              </a:lnSpc>
              <a:spcAft>
                <a:spcPts val="1000"/>
              </a:spcAft>
              <a:buNone/>
            </a:pPr>
            <a:r>
              <a:rPr lang="ar-SA" sz="2400" b="1" dirty="0">
                <a:ea typeface="Calibri"/>
                <a:cs typeface="Arabic Typesetting"/>
              </a:rPr>
              <a:t>ل</a:t>
            </a:r>
            <a:r>
              <a:rPr lang="ar-SA" sz="2400" b="1" dirty="0" smtClean="0">
                <a:ea typeface="Calibri"/>
                <a:cs typeface="Arabic Typesetting"/>
              </a:rPr>
              <a:t>ا </a:t>
            </a:r>
            <a:r>
              <a:rPr lang="ar-SA" sz="2400" b="1" dirty="0">
                <a:ea typeface="Calibri"/>
                <a:cs typeface="Arabic Typesetting"/>
              </a:rPr>
              <a:t>بد من تحديد الطريقة العلمية – المنهجية في مواجهة المشكلات ودراستها من خلال الاخذ برأي العلماء </a:t>
            </a:r>
            <a:r>
              <a:rPr lang="ar-SA" sz="2400" b="1" dirty="0" smtClean="0">
                <a:ea typeface="Calibri"/>
                <a:cs typeface="Arabic Typesetting"/>
              </a:rPr>
              <a:t>وال</a:t>
            </a:r>
            <a:r>
              <a:rPr lang="ar-IQ" sz="2400" b="1" dirty="0" smtClean="0">
                <a:ea typeface="Calibri"/>
                <a:cs typeface="Arabic Typesetting"/>
              </a:rPr>
              <a:t>مت</a:t>
            </a:r>
            <a:r>
              <a:rPr lang="ar-SA" sz="2400" b="1" dirty="0" smtClean="0">
                <a:ea typeface="Calibri"/>
                <a:cs typeface="Arabic Typesetting"/>
              </a:rPr>
              <a:t>تخصصين </a:t>
            </a:r>
            <a:r>
              <a:rPr lang="ar-SA" sz="2400" b="1" dirty="0">
                <a:ea typeface="Calibri"/>
                <a:cs typeface="Arabic Typesetting"/>
              </a:rPr>
              <a:t>للوصول الى الطريقة العلمية الصحيحة في مجال :-</a:t>
            </a:r>
            <a:endParaRPr lang="en-US" sz="2400" dirty="0">
              <a:ea typeface="Calibri"/>
              <a:cs typeface="Arial"/>
            </a:endParaRPr>
          </a:p>
          <a:p>
            <a:pPr lvl="0" algn="just" rtl="1">
              <a:lnSpc>
                <a:spcPct val="115000"/>
              </a:lnSpc>
              <a:buFont typeface="+mj-cs"/>
              <a:buAutoNum type="arabic1Minus"/>
            </a:pPr>
            <a:r>
              <a:rPr lang="ar-SA" sz="2400" b="1" dirty="0">
                <a:ea typeface="Calibri"/>
                <a:cs typeface="Arabic Typesetting"/>
              </a:rPr>
              <a:t>التفكير .</a:t>
            </a:r>
            <a:endParaRPr lang="en-US" sz="2400" dirty="0">
              <a:ea typeface="Calibri"/>
              <a:cs typeface="Arial"/>
            </a:endParaRPr>
          </a:p>
          <a:p>
            <a:pPr lvl="0" algn="just" rtl="1">
              <a:lnSpc>
                <a:spcPct val="115000"/>
              </a:lnSpc>
              <a:buFont typeface="+mj-cs"/>
              <a:buAutoNum type="arabic1Minus"/>
            </a:pPr>
            <a:r>
              <a:rPr lang="ar-SA" sz="2400" b="1" dirty="0">
                <a:ea typeface="Calibri"/>
                <a:cs typeface="Arabic Typesetting"/>
              </a:rPr>
              <a:t>الاستيعاب .</a:t>
            </a:r>
            <a:endParaRPr lang="en-US" sz="2400" dirty="0">
              <a:ea typeface="Calibri"/>
              <a:cs typeface="Arial"/>
            </a:endParaRPr>
          </a:p>
          <a:p>
            <a:pPr lvl="0" algn="just" rtl="1">
              <a:lnSpc>
                <a:spcPct val="115000"/>
              </a:lnSpc>
              <a:buFont typeface="+mj-cs"/>
              <a:buAutoNum type="arabic1Minus"/>
            </a:pPr>
            <a:r>
              <a:rPr lang="ar-SA" sz="2400" b="1" dirty="0">
                <a:ea typeface="Calibri"/>
                <a:cs typeface="Arabic Typesetting"/>
              </a:rPr>
              <a:t>ادارة الوقت .</a:t>
            </a:r>
            <a:endParaRPr lang="en-US" sz="2400" dirty="0">
              <a:ea typeface="Calibri"/>
              <a:cs typeface="Arial"/>
            </a:endParaRPr>
          </a:p>
          <a:p>
            <a:pPr lvl="0" algn="just" rtl="1">
              <a:lnSpc>
                <a:spcPct val="115000"/>
              </a:lnSpc>
              <a:buFont typeface="+mj-cs"/>
              <a:buAutoNum type="arabic1Minus"/>
            </a:pPr>
            <a:r>
              <a:rPr lang="ar-SA" sz="2400" b="1" dirty="0">
                <a:ea typeface="Calibri"/>
                <a:cs typeface="Arabic Typesetting"/>
              </a:rPr>
              <a:t>ممارسة تمارين تطوير المهارات .</a:t>
            </a:r>
            <a:endParaRPr lang="en-US" sz="2400" dirty="0">
              <a:ea typeface="Calibri"/>
              <a:cs typeface="Arial"/>
            </a:endParaRPr>
          </a:p>
          <a:p>
            <a:pPr lvl="0" algn="just" rtl="1">
              <a:lnSpc>
                <a:spcPct val="115000"/>
              </a:lnSpc>
              <a:buFont typeface="+mj-cs"/>
              <a:buAutoNum type="arabic1Minus"/>
            </a:pPr>
            <a:r>
              <a:rPr lang="ar-SA" sz="2400" b="1" dirty="0">
                <a:ea typeface="Calibri"/>
                <a:cs typeface="Arabic Typesetting"/>
              </a:rPr>
              <a:t>القدرة على معالجة المشكلات .</a:t>
            </a:r>
            <a:endParaRPr lang="en-US" sz="2400" dirty="0">
              <a:ea typeface="Calibri"/>
              <a:cs typeface="Arial"/>
            </a:endParaRPr>
          </a:p>
          <a:p>
            <a:pPr marL="114300" indent="0" algn="just" rtl="1">
              <a:lnSpc>
                <a:spcPct val="115000"/>
              </a:lnSpc>
              <a:spcAft>
                <a:spcPts val="0"/>
              </a:spcAft>
              <a:buNone/>
            </a:pPr>
            <a:r>
              <a:rPr lang="ar-SA" sz="2400" b="1" dirty="0">
                <a:solidFill>
                  <a:srgbClr val="C00000"/>
                </a:solidFill>
                <a:ea typeface="Calibri"/>
                <a:cs typeface="Arabic Typesetting"/>
              </a:rPr>
              <a:t>ومن الاليات المتبعة في تطوير التعليم ومن </a:t>
            </a:r>
            <a:r>
              <a:rPr lang="ar-IQ" sz="2400" b="1" dirty="0" smtClean="0">
                <a:solidFill>
                  <a:srgbClr val="C00000"/>
                </a:solidFill>
                <a:ea typeface="Calibri"/>
                <a:cs typeface="Arabic Typesetting"/>
              </a:rPr>
              <a:t>أ</a:t>
            </a:r>
            <a:r>
              <a:rPr lang="ar-SA" sz="2400" b="1" dirty="0" smtClean="0">
                <a:solidFill>
                  <a:srgbClr val="C00000"/>
                </a:solidFill>
                <a:ea typeface="Calibri"/>
                <a:cs typeface="Arabic Typesetting"/>
              </a:rPr>
              <a:t>جل </a:t>
            </a:r>
            <a:r>
              <a:rPr lang="ar-SA" sz="2400" b="1" dirty="0">
                <a:solidFill>
                  <a:srgbClr val="C00000"/>
                </a:solidFill>
                <a:ea typeface="Calibri"/>
                <a:cs typeface="Arabic Typesetting"/>
              </a:rPr>
              <a:t>مواكبة عصر المعلومات هي :-</a:t>
            </a:r>
            <a:endParaRPr lang="en-US" sz="2400" b="1" dirty="0">
              <a:solidFill>
                <a:srgbClr val="C00000"/>
              </a:solidFill>
              <a:ea typeface="Calibri"/>
              <a:cs typeface="Arial"/>
            </a:endParaRPr>
          </a:p>
          <a:p>
            <a:pPr marL="457200" algn="just" rtl="1">
              <a:lnSpc>
                <a:spcPct val="115000"/>
              </a:lnSpc>
              <a:spcAft>
                <a:spcPts val="1000"/>
              </a:spcAft>
            </a:pPr>
            <a:r>
              <a:rPr lang="ar-SA" sz="2400" b="1" dirty="0">
                <a:ea typeface="Calibri"/>
                <a:cs typeface="Arabic Typesetting"/>
              </a:rPr>
              <a:t>التدريب على الواقعية :- بمعنى القيام بمهام الدراسة من الواقع بدلا من الدراسة في الكتب القديمة التي اتبعت </a:t>
            </a:r>
            <a:r>
              <a:rPr lang="ar-SA" sz="2400" b="1" dirty="0" smtClean="0">
                <a:ea typeface="Calibri"/>
                <a:cs typeface="Arabic Typesetting"/>
              </a:rPr>
              <a:t>من</a:t>
            </a:r>
            <a:r>
              <a:rPr lang="ar-IQ" sz="2400" b="1" dirty="0" smtClean="0">
                <a:ea typeface="Calibri"/>
                <a:cs typeface="Arabic Typesetting"/>
              </a:rPr>
              <a:t>ذ</a:t>
            </a:r>
            <a:r>
              <a:rPr lang="ar-SA" sz="2400" b="1" dirty="0" smtClean="0">
                <a:ea typeface="Calibri"/>
                <a:cs typeface="Arabic Typesetting"/>
              </a:rPr>
              <a:t> </a:t>
            </a:r>
            <a:r>
              <a:rPr lang="ar-SA" sz="2400" b="1" dirty="0">
                <a:ea typeface="Calibri"/>
                <a:cs typeface="Arabic Typesetting"/>
              </a:rPr>
              <a:t>القرن الماضي ، اذ لابد من توجيه الانشطة العلمية نحو الاعداد العلمي والعملي في آن واحد ، مع العمل على تركيز الاستثمار في اقتصاديات المعرفة .</a:t>
            </a:r>
            <a:endParaRPr lang="en-US" sz="2400" dirty="0">
              <a:ea typeface="Calibri"/>
              <a:cs typeface="Arial"/>
            </a:endParaRPr>
          </a:p>
          <a:p>
            <a:pPr algn="r" rtl="1"/>
            <a:endParaRPr lang="ar-IQ" sz="2400" dirty="0"/>
          </a:p>
        </p:txBody>
      </p:sp>
    </p:spTree>
    <p:extLst>
      <p:ext uri="{BB962C8B-B14F-4D97-AF65-F5344CB8AC3E}">
        <p14:creationId xmlns:p14="http://schemas.microsoft.com/office/powerpoint/2010/main" val="23653652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09600" y="914400"/>
            <a:ext cx="8001000" cy="5562600"/>
          </a:xfrm>
        </p:spPr>
      </p:pic>
    </p:spTree>
    <p:extLst>
      <p:ext uri="{BB962C8B-B14F-4D97-AF65-F5344CB8AC3E}">
        <p14:creationId xmlns:p14="http://schemas.microsoft.com/office/powerpoint/2010/main" val="34034744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914400" y="1447800"/>
            <a:ext cx="7772400" cy="5943600"/>
          </a:xfrm>
        </p:spPr>
        <p:txBody>
          <a:bodyPr>
            <a:noAutofit/>
          </a:bodyPr>
          <a:lstStyle/>
          <a:p>
            <a:pPr marL="457200" algn="just" rtl="1">
              <a:lnSpc>
                <a:spcPct val="115000"/>
              </a:lnSpc>
              <a:spcAft>
                <a:spcPts val="0"/>
              </a:spcAft>
            </a:pPr>
            <a:r>
              <a:rPr lang="ar-SA" sz="2800" b="1" dirty="0">
                <a:ea typeface="Calibri"/>
                <a:cs typeface="Arabic Typesetting"/>
              </a:rPr>
              <a:t>مواكبة حالة الانفجار المعرفي :- فمنذ القرن العشرين واجهت المناهج التعليمية تحديات كبيرة بسبب تراكم المعرفة من الناحية الكمية ، يضاف اليها ما احدثته ثورة تكنولوجيا المعلومات عبر استخدام الانترنت " شبكة المعلومات الدولية " مما يقتضي هنا جعل المنهج في مراجعة مستمرة للخروج من </a:t>
            </a:r>
            <a:r>
              <a:rPr lang="ar-IQ" sz="2800" b="1" dirty="0" smtClean="0">
                <a:ea typeface="Calibri"/>
                <a:cs typeface="Arabic Typesetting"/>
              </a:rPr>
              <a:t>ح</a:t>
            </a:r>
            <a:r>
              <a:rPr lang="ar-SA" sz="2800" b="1" dirty="0" smtClean="0">
                <a:ea typeface="Calibri"/>
                <a:cs typeface="Arabic Typesetting"/>
              </a:rPr>
              <a:t>الة </a:t>
            </a:r>
            <a:r>
              <a:rPr lang="ar-SA" sz="2800" b="1" dirty="0">
                <a:ea typeface="Calibri"/>
                <a:cs typeface="Arabic Typesetting"/>
              </a:rPr>
              <a:t>الاختيار الصعب بين مواد المعرفة المتاحة حاليا ، اي بمعنى العمل على تغيير وتطوير الواقع العلمي والتعليمي بما يناسب وحاجات العصر ومتطلبات عموم المتعلمين بغية الانتقال من الجمود </a:t>
            </a:r>
            <a:r>
              <a:rPr lang="ar-SA" sz="2800" b="1" dirty="0" smtClean="0">
                <a:ea typeface="Calibri"/>
                <a:cs typeface="Arabic Typesetting"/>
              </a:rPr>
              <a:t>والمضي</a:t>
            </a:r>
            <a:r>
              <a:rPr lang="ar-IQ" sz="2800" b="1" dirty="0" smtClean="0">
                <a:ea typeface="Calibri"/>
                <a:cs typeface="Arabic Typesetting"/>
              </a:rPr>
              <a:t> نحو</a:t>
            </a:r>
            <a:r>
              <a:rPr lang="ar-SA" sz="2800" b="1" dirty="0" smtClean="0">
                <a:ea typeface="Calibri"/>
                <a:cs typeface="Arabic Typesetting"/>
              </a:rPr>
              <a:t> </a:t>
            </a:r>
            <a:r>
              <a:rPr lang="ar-SA" sz="2800" b="1" dirty="0">
                <a:ea typeface="Calibri"/>
                <a:cs typeface="Arabic Typesetting"/>
              </a:rPr>
              <a:t>مواجهة المشكلات ووضع الحلول بصددها .</a:t>
            </a:r>
            <a:endParaRPr lang="en-US" sz="2800" dirty="0">
              <a:ea typeface="Calibri"/>
              <a:cs typeface="Arial"/>
            </a:endParaRPr>
          </a:p>
          <a:p>
            <a:pPr marL="457200" algn="just" rtl="1">
              <a:lnSpc>
                <a:spcPct val="115000"/>
              </a:lnSpc>
              <a:spcAft>
                <a:spcPts val="0"/>
              </a:spcAft>
            </a:pPr>
            <a:r>
              <a:rPr lang="ar-SA" sz="2800" b="1" dirty="0">
                <a:ea typeface="Calibri"/>
                <a:cs typeface="Arabic Typesetting"/>
              </a:rPr>
              <a:t>تحديد الاهداف :- ان </a:t>
            </a:r>
            <a:r>
              <a:rPr lang="ar-IQ" sz="2800" b="1" dirty="0" smtClean="0">
                <a:ea typeface="Calibri"/>
                <a:cs typeface="Arabic Typesetting"/>
              </a:rPr>
              <a:t>أ</a:t>
            </a:r>
            <a:r>
              <a:rPr lang="ar-SA" sz="2800" b="1" dirty="0" smtClean="0">
                <a:ea typeface="Calibri"/>
                <a:cs typeface="Arabic Typesetting"/>
              </a:rPr>
              <a:t>ي </a:t>
            </a:r>
            <a:r>
              <a:rPr lang="ar-SA" sz="2800" b="1" dirty="0">
                <a:ea typeface="Calibri"/>
                <a:cs typeface="Arabic Typesetting"/>
              </a:rPr>
              <a:t>استراتيجية تعليمية تبتغي تطوير وسائل التعليم والتعلم تستوجب من المتخصصين في مجال تحسين مستوى الاداء العلمي والوصول الى مؤشرات الجدوى المعتمدة عالميا وتحقيقها عمليا </a:t>
            </a:r>
            <a:r>
              <a:rPr lang="ar-IQ" sz="2800" b="1" dirty="0" smtClean="0">
                <a:ea typeface="Calibri"/>
                <a:cs typeface="Arabic Typesetting"/>
              </a:rPr>
              <a:t>،</a:t>
            </a:r>
            <a:r>
              <a:rPr lang="ar-SA" sz="2800" b="1" dirty="0" smtClean="0">
                <a:ea typeface="Calibri"/>
                <a:cs typeface="Arabic Typesetting"/>
              </a:rPr>
              <a:t>ان </a:t>
            </a:r>
            <a:r>
              <a:rPr lang="ar-SA" sz="2800" b="1" dirty="0">
                <a:ea typeface="Calibri"/>
                <a:cs typeface="Arabic Typesetting"/>
              </a:rPr>
              <a:t>يقوموا بتحديد الاهداف القصيرة المدى وطويلة الاجل لابتكار وسائل تنمية القدرات لدى الطالب وتدريبه على الاسلوب العملي في هذه الوسائل </a:t>
            </a:r>
            <a:r>
              <a:rPr lang="ar-SA" sz="2800" b="1" dirty="0" smtClean="0">
                <a:ea typeface="Calibri"/>
                <a:cs typeface="Arabic Typesetting"/>
              </a:rPr>
              <a:t>بد</a:t>
            </a:r>
            <a:r>
              <a:rPr lang="ar-IQ" sz="2800" b="1" dirty="0" smtClean="0">
                <a:ea typeface="Calibri"/>
                <a:cs typeface="Arabic Typesetting"/>
              </a:rPr>
              <a:t>ءا</a:t>
            </a:r>
            <a:r>
              <a:rPr lang="ar-SA" sz="2800" b="1" dirty="0" smtClean="0">
                <a:ea typeface="Calibri"/>
                <a:cs typeface="Arabic Typesetting"/>
              </a:rPr>
              <a:t> </a:t>
            </a:r>
            <a:r>
              <a:rPr lang="ar-SA" sz="2800" b="1" dirty="0">
                <a:ea typeface="Calibri"/>
                <a:cs typeface="Arabic Typesetting"/>
              </a:rPr>
              <a:t>من اختيار المضمون العلمي وانتهاءا بتحقيق </a:t>
            </a:r>
            <a:r>
              <a:rPr lang="ar-IQ" sz="2800" b="1" dirty="0" smtClean="0">
                <a:ea typeface="Calibri"/>
                <a:cs typeface="Arabic Typesetting"/>
              </a:rPr>
              <a:t>أ</a:t>
            </a:r>
            <a:r>
              <a:rPr lang="ar-SA" sz="2800" b="1" dirty="0" smtClean="0">
                <a:ea typeface="Calibri"/>
                <a:cs typeface="Arabic Typesetting"/>
              </a:rPr>
              <a:t>على </a:t>
            </a:r>
            <a:r>
              <a:rPr lang="ar-SA" sz="2800" b="1" dirty="0">
                <a:ea typeface="Calibri"/>
                <a:cs typeface="Arabic Typesetting"/>
              </a:rPr>
              <a:t>النتائج في اختبارات تحسين مستوى الجودة العلمية .</a:t>
            </a:r>
            <a:endParaRPr lang="en-US" sz="2800" dirty="0">
              <a:ea typeface="Calibri"/>
              <a:cs typeface="Arial"/>
            </a:endParaRPr>
          </a:p>
          <a:p>
            <a:pPr marL="457200" algn="just" rtl="1">
              <a:lnSpc>
                <a:spcPct val="115000"/>
              </a:lnSpc>
              <a:spcAft>
                <a:spcPts val="1000"/>
              </a:spcAft>
            </a:pPr>
            <a:r>
              <a:rPr lang="ar-SA" sz="2800" b="1" dirty="0">
                <a:ea typeface="Calibri"/>
                <a:cs typeface="Arabic Typesetting"/>
              </a:rPr>
              <a:t> </a:t>
            </a:r>
            <a:endParaRPr lang="en-US" sz="2800" dirty="0">
              <a:ea typeface="Calibri"/>
              <a:cs typeface="Arial"/>
            </a:endParaRPr>
          </a:p>
          <a:p>
            <a:pPr algn="r" rtl="1"/>
            <a:endParaRPr lang="ar-IQ" sz="2800" dirty="0"/>
          </a:p>
        </p:txBody>
      </p:sp>
    </p:spTree>
    <p:extLst>
      <p:ext uri="{BB962C8B-B14F-4D97-AF65-F5344CB8AC3E}">
        <p14:creationId xmlns:p14="http://schemas.microsoft.com/office/powerpoint/2010/main" val="18547425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1426</TotalTime>
  <Words>1241</Words>
  <Application>Microsoft Office PowerPoint</Application>
  <PresentationFormat>On-screen Show (4:3)</PresentationFormat>
  <Paragraphs>83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تحليل وسائل تطوير التعليم ورفع مستوى اداء المتعلم </vt:lpstr>
      <vt:lpstr>تحليل وسائل تطوير التعليم ورفع مستوى اداء المتعلم </vt:lpstr>
      <vt:lpstr>مميزات ملامح المرحلة الراهنة</vt:lpstr>
      <vt:lpstr>PowerPoint Presentation</vt:lpstr>
      <vt:lpstr>أهمية العمل العلمي في المرحلة الراهنة</vt:lpstr>
      <vt:lpstr>PowerPoint Presentation</vt:lpstr>
      <vt:lpstr>آليات ومرتكزات تطوير التعليم </vt:lpstr>
      <vt:lpstr>PowerPoint Presentation</vt:lpstr>
      <vt:lpstr>PowerPoint Presentation</vt:lpstr>
      <vt:lpstr>PowerPoint Presentation</vt:lpstr>
      <vt:lpstr>معايير العملية التعليمية </vt:lpstr>
      <vt:lpstr>معايير العملية التعليمية </vt:lpstr>
      <vt:lpstr>والتي يمكن توضيحها من خلال :-</vt:lpstr>
      <vt:lpstr>PowerPoint Presentation</vt:lpstr>
      <vt:lpstr>PowerPoint Presentation</vt:lpstr>
      <vt:lpstr>PowerPoint Presentation</vt:lpstr>
      <vt:lpstr>اهمية طرق التعليم وايصال المعلومات  لا بد من اختيار الطريقة المناسبة في ايصال المعلومات مع الاخذ بالحسبان دقة المعلومات وليست غزارتها لضمان الجودة فقط ، مع القيام بالخطوات الاتية :-</vt:lpstr>
      <vt:lpstr>PowerPoint Presentation</vt:lpstr>
      <vt:lpstr>PowerPoint Presentation</vt:lpstr>
      <vt:lpstr>PowerPoint Presentation</vt:lpstr>
      <vt:lpstr>وسائل بسيطة في تطوير الفهم والتعلم </vt:lpstr>
      <vt:lpstr> تطوير مهارات التفاعل والتواصل وتجري هذه العملية من خلال الاتي :- </vt:lpstr>
      <vt:lpstr>PowerPoint Presentation</vt:lpstr>
      <vt:lpstr>آفاق المستقبل  يفترض خلال المرحلة القادمة اتباع وسائل العلم الحديثة والاستعانة بالتطور التكنولوجي في مجال المعلومات من خلال الاتي :- </vt:lpstr>
      <vt:lpstr>PowerPoint Presentation</vt:lpstr>
      <vt:lpstr>PowerPoint Presentation</vt:lpstr>
      <vt:lpstr>PowerPoint Presentation</vt:lpstr>
      <vt:lpstr>شكرا لحسن الاصغاء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وسائل تطوير التعليم ورفع مستوى اداء المتعلم</dc:title>
  <dc:creator>Ban</dc:creator>
  <cp:lastModifiedBy>DR.Ahmed Saker</cp:lastModifiedBy>
  <cp:revision>42</cp:revision>
  <dcterms:created xsi:type="dcterms:W3CDTF">2006-08-16T00:00:00Z</dcterms:created>
  <dcterms:modified xsi:type="dcterms:W3CDTF">2017-10-14T17:12:02Z</dcterms:modified>
</cp:coreProperties>
</file>